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tags/tag12.xml" ContentType="application/vnd.openxmlformats-officedocument.presentationml.tags+xml"/>
  <Override PartName="/ppt/notesSlides/notesSlide12.xml" ContentType="application/vnd.openxmlformats-officedocument.presentationml.notesSlide+xml"/>
  <Override PartName="/ppt/tags/tag13.xml" ContentType="application/vnd.openxmlformats-officedocument.presentationml.tags+xml"/>
  <Override PartName="/ppt/notesSlides/notesSlide13.xml" ContentType="application/vnd.openxmlformats-officedocument.presentationml.notesSlide+xml"/>
  <Override PartName="/ppt/tags/tag14.xml" ContentType="application/vnd.openxmlformats-officedocument.presentationml.tags+xml"/>
  <Override PartName="/ppt/notesSlides/notesSlide14.xml" ContentType="application/vnd.openxmlformats-officedocument.presentationml.notesSlide+xml"/>
  <Override PartName="/ppt/tags/tag15.xml" ContentType="application/vnd.openxmlformats-officedocument.presentationml.tags+xml"/>
  <Override PartName="/ppt/notesSlides/notesSlide15.xml" ContentType="application/vnd.openxmlformats-officedocument.presentationml.notesSlide+xml"/>
  <Override PartName="/ppt/tags/tag16.xml" ContentType="application/vnd.openxmlformats-officedocument.presentationml.tags+xml"/>
  <Override PartName="/ppt/notesSlides/notesSlide16.xml" ContentType="application/vnd.openxmlformats-officedocument.presentationml.notesSlide+xml"/>
  <Override PartName="/ppt/tags/tag17.xml" ContentType="application/vnd.openxmlformats-officedocument.presentationml.tags+xml"/>
  <Override PartName="/ppt/notesSlides/notesSlide17.xml" ContentType="application/vnd.openxmlformats-officedocument.presentationml.notesSlide+xml"/>
  <Override PartName="/ppt/tags/tag18.xml" ContentType="application/vnd.openxmlformats-officedocument.presentationml.tags+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413" r:id="rId2"/>
    <p:sldId id="480" r:id="rId3"/>
    <p:sldId id="482" r:id="rId4"/>
    <p:sldId id="349" r:id="rId5"/>
    <p:sldId id="379" r:id="rId6"/>
    <p:sldId id="437" r:id="rId7"/>
    <p:sldId id="438" r:id="rId8"/>
    <p:sldId id="479" r:id="rId9"/>
    <p:sldId id="439" r:id="rId10"/>
    <p:sldId id="483" r:id="rId11"/>
    <p:sldId id="352" r:id="rId12"/>
    <p:sldId id="375" r:id="rId13"/>
    <p:sldId id="402" r:id="rId14"/>
    <p:sldId id="383" r:id="rId15"/>
    <p:sldId id="384" r:id="rId16"/>
    <p:sldId id="440" r:id="rId17"/>
    <p:sldId id="441" r:id="rId18"/>
    <p:sldId id="389"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5757"/>
    <a:srgbClr val="FF1111"/>
    <a:srgbClr val="48A2A0"/>
    <a:srgbClr val="6C92C0"/>
    <a:srgbClr val="B0C4DD"/>
    <a:srgbClr val="A4D6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中度样式 3 - 强调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85BE263C-DBD7-4A20-BB59-AAB30ACAA65A}" styleName="中度样式 3 - 强调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17973" autoAdjust="0"/>
    <p:restoredTop sz="72819" autoAdjust="0"/>
  </p:normalViewPr>
  <p:slideViewPr>
    <p:cSldViewPr snapToGrid="0" showGuides="1">
      <p:cViewPr>
        <p:scale>
          <a:sx n="80" d="100"/>
          <a:sy n="80" d="100"/>
        </p:scale>
        <p:origin x="-1278" y="-168"/>
      </p:cViewPr>
      <p:guideLst>
        <p:guide orient="horz" pos="2095"/>
        <p:guide pos="3810"/>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GIF>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09EA2A-4C48-4C61-B30A-DAB1A3E93B21}" type="datetimeFigureOut">
              <a:rPr lang="zh-CN" altLang="en-US" smtClean="0"/>
              <a:t>2019/5/6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B31000-9408-426B-B873-D4C066E48AF8}" type="slidenum">
              <a:rPr lang="zh-CN" altLang="en-US" smtClean="0"/>
              <a:t>‹#›</a:t>
            </a:fld>
            <a:endParaRPr lang="zh-CN" altLang="en-US"/>
          </a:p>
        </p:txBody>
      </p:sp>
    </p:spTree>
    <p:extLst>
      <p:ext uri="{BB962C8B-B14F-4D97-AF65-F5344CB8AC3E}">
        <p14:creationId xmlns:p14="http://schemas.microsoft.com/office/powerpoint/2010/main" val="26753903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矩形 2"/>
          <p:cNvSpPr/>
          <p:nvPr userDrawn="1"/>
        </p:nvSpPr>
        <p:spPr>
          <a:xfrm>
            <a:off x="13593460" y="15112935"/>
            <a:ext cx="775136" cy="246221"/>
          </a:xfrm>
          <a:prstGeom prst="rect">
            <a:avLst/>
          </a:prstGeom>
        </p:spPr>
        <p:txBody>
          <a:bodyPr wrap="square">
            <a:spAutoFit/>
          </a:bodyPr>
          <a:lstStyle/>
          <a:p>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模板下载：</a:t>
            </a:r>
            <a:r>
              <a:rPr lang="en-US" altLang="zh-CN" sz="100" dirty="0">
                <a:solidFill>
                  <a:prstClr val="white"/>
                </a:solidFill>
                <a:latin typeface="Calibri" panose="020F0502020204030204"/>
                <a:ea typeface="宋体" panose="02010600030101010101" pitchFamily="2" charset="-122"/>
              </a:rPr>
              <a:t>www.1ppt.com/moban/     </a:t>
            </a:r>
            <a:r>
              <a:rPr lang="zh-CN" altLang="en-US" sz="100" dirty="0">
                <a:solidFill>
                  <a:prstClr val="white"/>
                </a:solidFill>
                <a:latin typeface="Calibri" panose="020F0502020204030204"/>
                <a:ea typeface="宋体" panose="02010600030101010101" pitchFamily="2" charset="-122"/>
              </a:rPr>
              <a:t>行业</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www.1ppt.com/hangye/ </a:t>
            </a:r>
          </a:p>
          <a:p>
            <a:r>
              <a:rPr lang="zh-CN" altLang="en-US" sz="100" dirty="0">
                <a:solidFill>
                  <a:prstClr val="white"/>
                </a:solidFill>
                <a:latin typeface="Calibri" panose="020F0502020204030204"/>
                <a:ea typeface="宋体" panose="02010600030101010101" pitchFamily="2" charset="-122"/>
              </a:rPr>
              <a:t>节日</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www.1ppt.com/jieri/           PPT</a:t>
            </a:r>
            <a:r>
              <a:rPr lang="zh-CN" altLang="en-US" sz="100" dirty="0">
                <a:solidFill>
                  <a:prstClr val="white"/>
                </a:solidFill>
                <a:latin typeface="Calibri" panose="020F0502020204030204"/>
                <a:ea typeface="宋体" panose="02010600030101010101" pitchFamily="2" charset="-122"/>
              </a:rPr>
              <a:t>素材下载：</a:t>
            </a:r>
            <a:r>
              <a:rPr lang="en-US" altLang="zh-CN" sz="100" dirty="0">
                <a:solidFill>
                  <a:prstClr val="white"/>
                </a:solidFill>
                <a:latin typeface="Calibri" panose="020F0502020204030204"/>
                <a:ea typeface="宋体" panose="02010600030101010101" pitchFamily="2" charset="-122"/>
              </a:rPr>
              <a:t>www.1ppt.com/sucai/</a:t>
            </a:r>
          </a:p>
          <a:p>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背景图片：</a:t>
            </a:r>
            <a:r>
              <a:rPr lang="en-US" altLang="zh-CN" sz="100" dirty="0">
                <a:solidFill>
                  <a:prstClr val="white"/>
                </a:solidFill>
                <a:latin typeface="Calibri" panose="020F0502020204030204"/>
                <a:ea typeface="宋体" panose="02010600030101010101" pitchFamily="2" charset="-122"/>
              </a:rPr>
              <a:t>www.1ppt.com/beijing/      PPT</a:t>
            </a:r>
            <a:r>
              <a:rPr lang="zh-CN" altLang="en-US" sz="100" dirty="0">
                <a:solidFill>
                  <a:prstClr val="white"/>
                </a:solidFill>
                <a:latin typeface="Calibri" panose="020F0502020204030204"/>
                <a:ea typeface="宋体" panose="02010600030101010101" pitchFamily="2" charset="-122"/>
              </a:rPr>
              <a:t>图表下载：</a:t>
            </a:r>
            <a:r>
              <a:rPr lang="en-US" altLang="zh-CN" sz="100" dirty="0">
                <a:solidFill>
                  <a:prstClr val="white"/>
                </a:solidFill>
                <a:latin typeface="Calibri" panose="020F0502020204030204"/>
                <a:ea typeface="宋体" panose="02010600030101010101" pitchFamily="2" charset="-122"/>
              </a:rPr>
              <a:t>www.1ppt.com/tubiao/      </a:t>
            </a:r>
          </a:p>
          <a:p>
            <a:r>
              <a:rPr lang="zh-CN" altLang="en-US" sz="100" dirty="0">
                <a:solidFill>
                  <a:prstClr val="white"/>
                </a:solidFill>
                <a:latin typeface="Calibri" panose="020F0502020204030204"/>
                <a:ea typeface="宋体" panose="02010600030101010101" pitchFamily="2" charset="-122"/>
              </a:rPr>
              <a:t>优秀</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下载：</a:t>
            </a:r>
            <a:r>
              <a:rPr lang="en-US" altLang="zh-CN" sz="100" dirty="0">
                <a:solidFill>
                  <a:prstClr val="white"/>
                </a:solidFill>
                <a:latin typeface="Calibri" panose="020F0502020204030204"/>
                <a:ea typeface="宋体" panose="02010600030101010101" pitchFamily="2" charset="-122"/>
              </a:rPr>
              <a:t>www.1ppt.com/xiazai/        PPT</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www.1ppt.com/powerpoint/      </a:t>
            </a:r>
          </a:p>
          <a:p>
            <a:r>
              <a:rPr lang="en-US" altLang="zh-CN" sz="100" dirty="0">
                <a:solidFill>
                  <a:prstClr val="white"/>
                </a:solidFill>
                <a:latin typeface="Calibri" panose="020F0502020204030204"/>
                <a:ea typeface="宋体" panose="02010600030101010101" pitchFamily="2" charset="-122"/>
              </a:rPr>
              <a:t>Word</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www.1ppt.com/word/              Excel</a:t>
            </a:r>
            <a:r>
              <a:rPr lang="zh-CN" altLang="en-US" sz="100" dirty="0">
                <a:solidFill>
                  <a:prstClr val="white"/>
                </a:solidFill>
                <a:latin typeface="Calibri" panose="020F0502020204030204"/>
                <a:ea typeface="宋体" panose="02010600030101010101" pitchFamily="2" charset="-122"/>
              </a:rPr>
              <a:t>教程：</a:t>
            </a:r>
            <a:r>
              <a:rPr lang="en-US" altLang="zh-CN" sz="100" dirty="0">
                <a:solidFill>
                  <a:prstClr val="white"/>
                </a:solidFill>
                <a:latin typeface="Calibri" panose="020F0502020204030204"/>
                <a:ea typeface="宋体" panose="02010600030101010101" pitchFamily="2" charset="-122"/>
              </a:rPr>
              <a:t>www.1ppt.com/excel/  </a:t>
            </a:r>
          </a:p>
          <a:p>
            <a:r>
              <a:rPr lang="zh-CN" altLang="en-US" sz="100" dirty="0">
                <a:solidFill>
                  <a:prstClr val="white"/>
                </a:solidFill>
                <a:latin typeface="Calibri" panose="020F0502020204030204"/>
                <a:ea typeface="宋体" panose="02010600030101010101" pitchFamily="2" charset="-122"/>
              </a:rPr>
              <a:t>资料下载：</a:t>
            </a:r>
            <a:r>
              <a:rPr lang="en-US" altLang="zh-CN" sz="100" dirty="0">
                <a:solidFill>
                  <a:prstClr val="white"/>
                </a:solidFill>
                <a:latin typeface="Calibri" panose="020F0502020204030204"/>
                <a:ea typeface="宋体" panose="02010600030101010101" pitchFamily="2" charset="-122"/>
              </a:rPr>
              <a:t>www.1ppt.com/ziliao/                PPT</a:t>
            </a:r>
            <a:r>
              <a:rPr lang="zh-CN" altLang="en-US" sz="100" dirty="0">
                <a:solidFill>
                  <a:prstClr val="white"/>
                </a:solidFill>
                <a:latin typeface="Calibri" panose="020F0502020204030204"/>
                <a:ea typeface="宋体" panose="02010600030101010101" pitchFamily="2" charset="-122"/>
              </a:rPr>
              <a:t>课件下载：</a:t>
            </a:r>
            <a:r>
              <a:rPr lang="en-US" altLang="zh-CN" sz="100" dirty="0">
                <a:solidFill>
                  <a:prstClr val="white"/>
                </a:solidFill>
                <a:latin typeface="Calibri" panose="020F0502020204030204"/>
                <a:ea typeface="宋体" panose="02010600030101010101" pitchFamily="2" charset="-122"/>
              </a:rPr>
              <a:t>www.1ppt.com/kejian/ </a:t>
            </a:r>
          </a:p>
          <a:p>
            <a:r>
              <a:rPr lang="zh-CN" altLang="en-US" sz="100" dirty="0">
                <a:solidFill>
                  <a:prstClr val="white"/>
                </a:solidFill>
                <a:latin typeface="Calibri" panose="020F0502020204030204"/>
                <a:ea typeface="宋体" panose="02010600030101010101" pitchFamily="2" charset="-122"/>
              </a:rPr>
              <a:t>范文下载：</a:t>
            </a:r>
            <a:r>
              <a:rPr lang="en-US" altLang="zh-CN" sz="100" dirty="0">
                <a:solidFill>
                  <a:prstClr val="white"/>
                </a:solidFill>
                <a:latin typeface="Calibri" panose="020F0502020204030204"/>
                <a:ea typeface="宋体" panose="02010600030101010101" pitchFamily="2" charset="-122"/>
              </a:rPr>
              <a:t>www.1ppt.com/fanwen/             </a:t>
            </a:r>
            <a:r>
              <a:rPr lang="zh-CN" altLang="en-US" sz="100" dirty="0">
                <a:solidFill>
                  <a:prstClr val="white"/>
                </a:solidFill>
                <a:latin typeface="Calibri" panose="020F0502020204030204"/>
                <a:ea typeface="宋体" panose="02010600030101010101" pitchFamily="2" charset="-122"/>
              </a:rPr>
              <a:t>试卷下载：</a:t>
            </a:r>
            <a:r>
              <a:rPr lang="en-US" altLang="zh-CN" sz="100" dirty="0">
                <a:solidFill>
                  <a:prstClr val="white"/>
                </a:solidFill>
                <a:latin typeface="Calibri" panose="020F0502020204030204"/>
                <a:ea typeface="宋体" panose="02010600030101010101" pitchFamily="2" charset="-122"/>
              </a:rPr>
              <a:t>www.1ppt.com/shiti/  </a:t>
            </a:r>
          </a:p>
          <a:p>
            <a:r>
              <a:rPr lang="zh-CN" altLang="en-US" sz="100" dirty="0">
                <a:solidFill>
                  <a:prstClr val="white"/>
                </a:solidFill>
                <a:latin typeface="Calibri" panose="020F0502020204030204"/>
                <a:ea typeface="宋体" panose="02010600030101010101" pitchFamily="2" charset="-122"/>
              </a:rPr>
              <a:t>教案下载：</a:t>
            </a:r>
            <a:r>
              <a:rPr lang="en-US" altLang="zh-CN" sz="100" dirty="0">
                <a:solidFill>
                  <a:prstClr val="white"/>
                </a:solidFill>
                <a:latin typeface="Calibri" panose="020F0502020204030204"/>
                <a:ea typeface="宋体" panose="02010600030101010101" pitchFamily="2" charset="-122"/>
              </a:rPr>
              <a:t>www.1ppt.com/jiaoan/  </a:t>
            </a:r>
            <a:r>
              <a:rPr lang="en-US" altLang="zh-CN" sz="100" dirty="0" smtClean="0">
                <a:solidFill>
                  <a:prstClr val="white"/>
                </a:solidFill>
                <a:latin typeface="Calibri" panose="020F0502020204030204"/>
                <a:ea typeface="宋体" panose="02010600030101010101" pitchFamily="2" charset="-122"/>
              </a:rPr>
              <a:t>      </a:t>
            </a:r>
            <a:endParaRPr lang="en-US" altLang="zh-CN" sz="100" dirty="0">
              <a:solidFill>
                <a:prstClr val="white"/>
              </a:solidFill>
              <a:latin typeface="Calibri" panose="020F0502020204030204"/>
              <a:ea typeface="宋体" panose="02010600030101010101" pitchFamily="2" charset="-122"/>
            </a:endParaRPr>
          </a:p>
          <a:p>
            <a:r>
              <a:rPr lang="zh-CN" altLang="en-US" sz="100" dirty="0" smtClean="0">
                <a:solidFill>
                  <a:prstClr val="white"/>
                </a:solidFill>
                <a:latin typeface="Calibri" panose="020F0502020204030204"/>
                <a:ea typeface="宋体" panose="02010600030101010101" pitchFamily="2" charset="-122"/>
              </a:rPr>
              <a:t>字体下载：</a:t>
            </a:r>
            <a:r>
              <a:rPr lang="en-US" altLang="zh-CN" sz="100" dirty="0" smtClean="0">
                <a:solidFill>
                  <a:prstClr val="white"/>
                </a:solidFill>
                <a:latin typeface="Calibri" panose="020F0502020204030204"/>
                <a:ea typeface="宋体" panose="02010600030101010101" pitchFamily="2" charset="-122"/>
              </a:rPr>
              <a:t>www.1ppt.com/ziti/</a:t>
            </a:r>
            <a:endParaRPr lang="en-US" altLang="zh-CN" sz="100" dirty="0">
              <a:solidFill>
                <a:prstClr val="white"/>
              </a:solidFill>
              <a:latin typeface="Calibri" panose="020F0502020204030204"/>
              <a:ea typeface="宋体" panose="02010600030101010101" pitchFamily="2" charset="-122"/>
            </a:endParaRPr>
          </a:p>
          <a:p>
            <a:r>
              <a:rPr lang="en-US" altLang="zh-CN" sz="100" dirty="0">
                <a:solidFill>
                  <a:prstClr val="white"/>
                </a:solidFill>
                <a:latin typeface="Calibri" panose="020F0502020204030204"/>
                <a:ea typeface="宋体" panose="02010600030101010101" pitchFamily="2" charset="-122"/>
              </a:rPr>
              <a:t> </a:t>
            </a:r>
            <a:endParaRPr lang="zh-CN" altLang="en-US" sz="100" dirty="0">
              <a:solidFill>
                <a:prstClr val="white"/>
              </a:solidFill>
              <a:latin typeface="Calibri" panose="020F0502020204030204"/>
              <a:ea typeface="宋体" panose="02010600030101010101" pitchFamily="2" charset="-122"/>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cstate="screen">
            <a:lum/>
          </a:blip>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6.xml"/><Relationship Id="rId4" Type="http://schemas.openxmlformats.org/officeDocument/2006/relationships/image" Target="../media/image13.GI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7.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6.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8.xml"/><Relationship Id="rId6" Type="http://schemas.openxmlformats.org/officeDocument/2006/relationships/image" Target="../media/image7.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系统解析</a:t>
            </a:r>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13" name="矩形 12"/>
          <p:cNvSpPr/>
          <p:nvPr/>
        </p:nvSpPr>
        <p:spPr>
          <a:xfrm>
            <a:off x="1689957" y="3353554"/>
            <a:ext cx="1650775" cy="9144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a:t>牌</a:t>
            </a:r>
            <a:r>
              <a:rPr lang="zh-CN" altLang="en-US" dirty="0" smtClean="0"/>
              <a:t>组构筑</a:t>
            </a:r>
            <a:endParaRPr lang="zh-CN"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战斗阶段</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13" name="矩形 12"/>
          <p:cNvSpPr/>
          <p:nvPr/>
        </p:nvSpPr>
        <p:spPr>
          <a:xfrm>
            <a:off x="5595909" y="1701294"/>
            <a:ext cx="5436268" cy="4524315"/>
          </a:xfrm>
          <a:prstGeom prst="rect">
            <a:avLst/>
          </a:prstGeom>
        </p:spPr>
        <p:style>
          <a:lnRef idx="1">
            <a:schemeClr val="dk1"/>
          </a:lnRef>
          <a:fillRef idx="2">
            <a:schemeClr val="dk1"/>
          </a:fillRef>
          <a:effectRef idx="1">
            <a:schemeClr val="dk1"/>
          </a:effectRef>
          <a:fontRef idx="minor">
            <a:schemeClr val="dk1"/>
          </a:fontRef>
        </p:style>
        <p:txBody>
          <a:bodyPr wrap="square">
            <a:spAutoFit/>
          </a:bodyPr>
          <a:lstStyle/>
          <a:p>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r>
              <a:rPr lang="en-US" altLang="zh-CN" dirty="0">
                <a:solidFill>
                  <a:schemeClr val="bg1"/>
                </a:solidFill>
                <a:latin typeface="微软雅黑" panose="020B0503020204020204" pitchFamily="34" charset="-122"/>
                <a:ea typeface="微软雅黑" panose="020B0503020204020204" pitchFamily="34" charset="-122"/>
                <a:sym typeface="+mn-ea"/>
              </a:rPr>
              <a:t>· </a:t>
            </a:r>
            <a:r>
              <a:rPr lang="zh-CN" altLang="en-US" dirty="0">
                <a:solidFill>
                  <a:schemeClr val="bg1"/>
                </a:solidFill>
                <a:latin typeface="微软雅黑" panose="020B0503020204020204" pitchFamily="34" charset="-122"/>
                <a:ea typeface="微软雅黑" panose="020B0503020204020204" pitchFamily="34" charset="-122"/>
                <a:sym typeface="+mn-ea"/>
              </a:rPr>
              <a:t>打出</a:t>
            </a:r>
            <a:r>
              <a:rPr lang="zh-CN" altLang="en-US" dirty="0" smtClean="0">
                <a:solidFill>
                  <a:schemeClr val="bg1"/>
                </a:solidFill>
                <a:latin typeface="微软雅黑" panose="020B0503020204020204" pitchFamily="34" charset="-122"/>
                <a:ea typeface="微软雅黑" panose="020B0503020204020204" pitchFamily="34" charset="-122"/>
                <a:sym typeface="+mn-ea"/>
              </a:rPr>
              <a:t>闪避的一方，在投掷过程中按防御结算。</a:t>
            </a:r>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a:p>
            <a:r>
              <a:rPr lang="en-US" altLang="zh-CN" dirty="0" smtClean="0">
                <a:solidFill>
                  <a:schemeClr val="bg1"/>
                </a:solidFill>
                <a:latin typeface="微软雅黑" panose="020B0503020204020204" pitchFamily="34" charset="-122"/>
                <a:ea typeface="微软雅黑" panose="020B0503020204020204" pitchFamily="34" charset="-122"/>
                <a:sym typeface="+mn-ea"/>
              </a:rPr>
              <a:t>· </a:t>
            </a:r>
            <a:r>
              <a:rPr lang="zh-CN" altLang="en-US" dirty="0" smtClean="0">
                <a:solidFill>
                  <a:schemeClr val="bg1"/>
                </a:solidFill>
                <a:latin typeface="微软雅黑" panose="020B0503020204020204" pitchFamily="34" charset="-122"/>
                <a:ea typeface="微软雅黑" panose="020B0503020204020204" pitchFamily="34" charset="-122"/>
                <a:sym typeface="+mn-ea"/>
              </a:rPr>
              <a:t>如果在诡计阶段结束后的最终结算中：</a:t>
            </a:r>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r>
              <a:rPr lang="en-US" altLang="zh-CN" dirty="0">
                <a:solidFill>
                  <a:schemeClr val="bg1"/>
                </a:solidFill>
                <a:latin typeface="微软雅黑" panose="020B0503020204020204" pitchFamily="34" charset="-122"/>
                <a:ea typeface="微软雅黑" panose="020B0503020204020204" pitchFamily="34" charset="-122"/>
                <a:sym typeface="+mn-ea"/>
              </a:rPr>
              <a:t> </a:t>
            </a:r>
            <a:r>
              <a:rPr lang="en-US" altLang="zh-CN" dirty="0" smtClean="0">
                <a:solidFill>
                  <a:schemeClr val="bg1"/>
                </a:solidFill>
                <a:latin typeface="微软雅黑" panose="020B0503020204020204" pitchFamily="34" charset="-122"/>
                <a:ea typeface="微软雅黑" panose="020B0503020204020204" pitchFamily="34" charset="-122"/>
                <a:sym typeface="+mn-ea"/>
              </a:rPr>
              <a:t>   </a:t>
            </a:r>
            <a:r>
              <a:rPr lang="zh-CN" altLang="en-US" dirty="0" smtClean="0">
                <a:solidFill>
                  <a:schemeClr val="bg1"/>
                </a:solidFill>
                <a:latin typeface="微软雅黑" panose="020B0503020204020204" pitchFamily="34" charset="-122"/>
                <a:ea typeface="微软雅黑" panose="020B0503020204020204" pitchFamily="34" charset="-122"/>
                <a:sym typeface="+mn-ea"/>
              </a:rPr>
              <a:t>闪避方受到伤害，则视为闪避失败，承受全额攻击伤害（即自身投出的防御全部无效）。</a:t>
            </a:r>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r>
              <a:rPr lang="zh-CN" altLang="en-US" dirty="0" smtClean="0">
                <a:solidFill>
                  <a:schemeClr val="bg1"/>
                </a:solidFill>
                <a:latin typeface="微软雅黑" panose="020B0503020204020204" pitchFamily="34" charset="-122"/>
                <a:ea typeface="微软雅黑" panose="020B0503020204020204" pitchFamily="34" charset="-122"/>
                <a:sym typeface="+mn-ea"/>
              </a:rPr>
              <a:t>    如果闪避方防御抵消了所有伤害，视为闪避成功。额外结算一次</a:t>
            </a:r>
            <a:r>
              <a:rPr lang="zh-CN" altLang="en-US" b="1" dirty="0" smtClean="0">
                <a:solidFill>
                  <a:schemeClr val="bg1"/>
                </a:solidFill>
                <a:latin typeface="微软雅黑" panose="020B0503020204020204" pitchFamily="34" charset="-122"/>
                <a:ea typeface="微软雅黑" panose="020B0503020204020204" pitchFamily="34" charset="-122"/>
                <a:sym typeface="+mn-ea"/>
              </a:rPr>
              <a:t>突袭行动</a:t>
            </a:r>
            <a:r>
              <a:rPr lang="zh-CN" altLang="en-US" dirty="0" smtClean="0">
                <a:solidFill>
                  <a:schemeClr val="bg1"/>
                </a:solidFill>
                <a:latin typeface="微软雅黑" panose="020B0503020204020204" pitchFamily="34" charset="-122"/>
                <a:ea typeface="微软雅黑" panose="020B0503020204020204" pitchFamily="34" charset="-122"/>
                <a:sym typeface="+mn-ea"/>
              </a:rPr>
              <a:t>。</a:t>
            </a:r>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a:p>
            <a:r>
              <a:rPr lang="zh-CN" altLang="en-US" b="1" dirty="0" smtClean="0">
                <a:solidFill>
                  <a:schemeClr val="bg1"/>
                </a:solidFill>
                <a:latin typeface="微软雅黑" panose="020B0503020204020204" pitchFamily="34" charset="-122"/>
                <a:ea typeface="微软雅黑" panose="020B0503020204020204" pitchFamily="34" charset="-122"/>
                <a:sym typeface="+mn-ea"/>
              </a:rPr>
              <a:t>突袭行动</a:t>
            </a:r>
            <a:r>
              <a:rPr lang="zh-CN" altLang="en-US" dirty="0" smtClean="0">
                <a:solidFill>
                  <a:schemeClr val="bg1"/>
                </a:solidFill>
                <a:latin typeface="微软雅黑" panose="020B0503020204020204" pitchFamily="34" charset="-122"/>
                <a:ea typeface="微软雅黑" panose="020B0503020204020204" pitchFamily="34" charset="-122"/>
                <a:sym typeface="+mn-ea"/>
              </a:rPr>
              <a:t>中，只有闪避成功者可以结算和投掷骰子。同时，在此前的正常战斗结算中投出的攻击值会加成到突袭行动的攻击值中。</a:t>
            </a:r>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a:p>
            <a:r>
              <a:rPr lang="zh-CN" altLang="en-US" dirty="0" smtClean="0">
                <a:solidFill>
                  <a:schemeClr val="bg1"/>
                </a:solidFill>
                <a:latin typeface="微软雅黑" panose="020B0503020204020204" pitchFamily="34" charset="-122"/>
                <a:ea typeface="微软雅黑" panose="020B0503020204020204" pitchFamily="34" charset="-122"/>
                <a:sym typeface="+mn-ea"/>
              </a:rPr>
              <a:t>任务结算任然以</a:t>
            </a:r>
            <a:r>
              <a:rPr lang="zh-CN" altLang="en-US" b="1" dirty="0" smtClean="0">
                <a:solidFill>
                  <a:schemeClr val="bg1"/>
                </a:solidFill>
                <a:latin typeface="微软雅黑" panose="020B0503020204020204" pitchFamily="34" charset="-122"/>
                <a:ea typeface="微软雅黑" panose="020B0503020204020204" pitchFamily="34" charset="-122"/>
                <a:sym typeface="+mn-ea"/>
              </a:rPr>
              <a:t>常规回合结算</a:t>
            </a:r>
            <a:r>
              <a:rPr lang="zh-CN" altLang="en-US" dirty="0" smtClean="0">
                <a:solidFill>
                  <a:schemeClr val="bg1"/>
                </a:solidFill>
                <a:latin typeface="微软雅黑" panose="020B0503020204020204" pitchFamily="34" charset="-122"/>
                <a:ea typeface="微软雅黑" panose="020B0503020204020204" pitchFamily="34" charset="-122"/>
                <a:sym typeface="+mn-ea"/>
              </a:rPr>
              <a:t>为准，突袭行动中投出的所有骰子不计入任务结算中。</a:t>
            </a:r>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21" name="矩形 20"/>
          <p:cNvSpPr/>
          <p:nvPr/>
        </p:nvSpPr>
        <p:spPr>
          <a:xfrm>
            <a:off x="2020887" y="2696592"/>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关于闪避</a:t>
            </a:r>
            <a:endParaRPr lang="en-US" altLang="zh-CN" dirty="0" smtClean="0"/>
          </a:p>
        </p:txBody>
      </p:sp>
      <p:cxnSp>
        <p:nvCxnSpPr>
          <p:cNvPr id="6" name="肘形连接符 5"/>
          <p:cNvCxnSpPr>
            <a:stCxn id="21" idx="3"/>
            <a:endCxn id="13" idx="1"/>
          </p:cNvCxnSpPr>
          <p:nvPr/>
        </p:nvCxnSpPr>
        <p:spPr>
          <a:xfrm>
            <a:off x="3416828" y="2993957"/>
            <a:ext cx="2179081" cy="969495"/>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36783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8" name="矩形 27"/>
          <p:cNvSpPr/>
          <p:nvPr/>
        </p:nvSpPr>
        <p:spPr>
          <a:xfrm>
            <a:off x="7477041" y="4646428"/>
            <a:ext cx="1865968" cy="1738187"/>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zh-CN" altLang="en-US" sz="1400"/>
          </a:p>
        </p:txBody>
      </p:sp>
      <p:sp>
        <p:nvSpPr>
          <p:cNvPr id="2" name="矩形 1"/>
          <p:cNvSpPr/>
          <p:nvPr/>
        </p:nvSpPr>
        <p:spPr>
          <a:xfrm>
            <a:off x="3746605" y="1933577"/>
            <a:ext cx="2548991" cy="2905041"/>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zh-CN" altLang="en-US"/>
          </a:p>
        </p:txBody>
      </p:sp>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sym typeface="+mn-ea"/>
              </a:rPr>
              <a:t>战斗</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阶段</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10" name="矩形 9"/>
          <p:cNvSpPr/>
          <p:nvPr/>
        </p:nvSpPr>
        <p:spPr>
          <a:xfrm>
            <a:off x="1401808" y="2713366"/>
            <a:ext cx="1728201" cy="11669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完整战斗流程示意</a:t>
            </a:r>
            <a:endParaRPr lang="zh-CN" altLang="en-US" dirty="0"/>
          </a:p>
        </p:txBody>
      </p:sp>
      <p:sp>
        <p:nvSpPr>
          <p:cNvPr id="11" name="矩形 10"/>
          <p:cNvSpPr/>
          <p:nvPr/>
        </p:nvSpPr>
        <p:spPr>
          <a:xfrm>
            <a:off x="4191669" y="2084351"/>
            <a:ext cx="1650775" cy="3358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结算骰子数量</a:t>
            </a:r>
            <a:endParaRPr lang="zh-CN" altLang="en-US" dirty="0"/>
          </a:p>
        </p:txBody>
      </p:sp>
      <p:sp>
        <p:nvSpPr>
          <p:cNvPr id="13" name="矩形 12"/>
          <p:cNvSpPr/>
          <p:nvPr/>
        </p:nvSpPr>
        <p:spPr>
          <a:xfrm>
            <a:off x="4191667" y="2786757"/>
            <a:ext cx="1650775" cy="3358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烧卡</a:t>
            </a:r>
            <a:endParaRPr lang="zh-CN" altLang="en-US" dirty="0"/>
          </a:p>
        </p:txBody>
      </p:sp>
      <p:sp>
        <p:nvSpPr>
          <p:cNvPr id="15" name="矩形 14"/>
          <p:cNvSpPr/>
          <p:nvPr/>
        </p:nvSpPr>
        <p:spPr>
          <a:xfrm>
            <a:off x="4191666" y="3577599"/>
            <a:ext cx="1650775" cy="3358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投掷</a:t>
            </a:r>
            <a:endParaRPr lang="zh-CN" altLang="en-US" dirty="0"/>
          </a:p>
        </p:txBody>
      </p:sp>
      <p:sp>
        <p:nvSpPr>
          <p:cNvPr id="16" name="矩形 15"/>
          <p:cNvSpPr/>
          <p:nvPr/>
        </p:nvSpPr>
        <p:spPr>
          <a:xfrm>
            <a:off x="4191665" y="4385453"/>
            <a:ext cx="1650775" cy="3358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诡计阶段</a:t>
            </a:r>
            <a:endParaRPr lang="zh-CN" altLang="en-US" dirty="0"/>
          </a:p>
        </p:txBody>
      </p:sp>
      <p:sp>
        <p:nvSpPr>
          <p:cNvPr id="19" name="矩形 18"/>
          <p:cNvSpPr/>
          <p:nvPr/>
        </p:nvSpPr>
        <p:spPr>
          <a:xfrm>
            <a:off x="4195714" y="5561800"/>
            <a:ext cx="1650775" cy="3358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战斗演出</a:t>
            </a:r>
            <a:endParaRPr lang="zh-CN" altLang="en-US" dirty="0"/>
          </a:p>
        </p:txBody>
      </p:sp>
      <p:sp>
        <p:nvSpPr>
          <p:cNvPr id="7" name="下箭头 6"/>
          <p:cNvSpPr/>
          <p:nvPr/>
        </p:nvSpPr>
        <p:spPr>
          <a:xfrm>
            <a:off x="4915904" y="4878024"/>
            <a:ext cx="210393" cy="6414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下箭头 19"/>
          <p:cNvSpPr/>
          <p:nvPr/>
        </p:nvSpPr>
        <p:spPr>
          <a:xfrm rot="16200000">
            <a:off x="6570729" y="4997379"/>
            <a:ext cx="210393" cy="146466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7639464" y="4228696"/>
            <a:ext cx="1541122" cy="3135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突袭结算</a:t>
            </a:r>
            <a:endParaRPr lang="zh-CN" altLang="en-US" sz="1400" dirty="0"/>
          </a:p>
        </p:txBody>
      </p:sp>
      <p:sp>
        <p:nvSpPr>
          <p:cNvPr id="22" name="矩形 21"/>
          <p:cNvSpPr/>
          <p:nvPr/>
        </p:nvSpPr>
        <p:spPr>
          <a:xfrm>
            <a:off x="4191663" y="728225"/>
            <a:ext cx="1650775" cy="6532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选择战斗方式和技能卡</a:t>
            </a:r>
            <a:endParaRPr lang="zh-CN" altLang="en-US" dirty="0"/>
          </a:p>
        </p:txBody>
      </p:sp>
      <p:sp>
        <p:nvSpPr>
          <p:cNvPr id="23" name="下箭头 22"/>
          <p:cNvSpPr/>
          <p:nvPr/>
        </p:nvSpPr>
        <p:spPr>
          <a:xfrm>
            <a:off x="4911855" y="1415704"/>
            <a:ext cx="210393" cy="48552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7649663" y="4809507"/>
            <a:ext cx="1541122" cy="3135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选择行动</a:t>
            </a:r>
            <a:endParaRPr lang="zh-CN" altLang="en-US" sz="1400" dirty="0"/>
          </a:p>
        </p:txBody>
      </p:sp>
      <p:sp>
        <p:nvSpPr>
          <p:cNvPr id="25" name="矩形 24"/>
          <p:cNvSpPr/>
          <p:nvPr/>
        </p:nvSpPr>
        <p:spPr>
          <a:xfrm>
            <a:off x="7649663" y="5362729"/>
            <a:ext cx="1541122" cy="3135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结算</a:t>
            </a:r>
            <a:r>
              <a:rPr lang="en-US" altLang="zh-CN" sz="1400" dirty="0" smtClean="0"/>
              <a:t>/</a:t>
            </a:r>
            <a:r>
              <a:rPr lang="zh-CN" altLang="en-US" sz="1400" dirty="0" smtClean="0"/>
              <a:t>投掷骰子</a:t>
            </a:r>
            <a:endParaRPr lang="zh-CN" altLang="en-US" sz="1400" dirty="0"/>
          </a:p>
        </p:txBody>
      </p:sp>
      <p:sp>
        <p:nvSpPr>
          <p:cNvPr id="27" name="矩形 26"/>
          <p:cNvSpPr/>
          <p:nvPr/>
        </p:nvSpPr>
        <p:spPr>
          <a:xfrm>
            <a:off x="7649657" y="5944861"/>
            <a:ext cx="1541122" cy="3135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突袭战斗演出</a:t>
            </a:r>
            <a:endParaRPr lang="zh-CN" altLang="en-US" sz="1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horizontal)">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randombar(horizontal)">
                                      <p:cBhvr>
                                        <p:cTn id="12" dur="500"/>
                                        <p:tgtEl>
                                          <p:spTgt spid="23"/>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randombar(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randombar(horizontal)">
                                      <p:cBhvr>
                                        <p:cTn id="20" dur="5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randombar(horizontal)">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randombar(horizontal)">
                                      <p:cBhvr>
                                        <p:cTn id="30" dur="5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randombar(horizontal)">
                                      <p:cBhvr>
                                        <p:cTn id="35" dur="500"/>
                                        <p:tgtEl>
                                          <p:spTgt spid="16"/>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grpId="0"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randombar(horizontal)">
                                      <p:cBhvr>
                                        <p:cTn id="40" dur="500"/>
                                        <p:tgtEl>
                                          <p:spTgt spid="19"/>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randombar(horizontal)">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14" presetClass="entr" presetSubtype="10"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randombar(horizontal)">
                                      <p:cBhvr>
                                        <p:cTn id="48" dur="500"/>
                                        <p:tgtEl>
                                          <p:spTgt spid="20"/>
                                        </p:tgtEl>
                                      </p:cBhvr>
                                    </p:animEffect>
                                  </p:childTnLst>
                                </p:cTn>
                              </p:par>
                              <p:par>
                                <p:cTn id="49" presetID="14" presetClass="entr" presetSubtype="10" fill="hold" grpId="0" nodeType="with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randombar(horizontal)">
                                      <p:cBhvr>
                                        <p:cTn id="51" dur="500"/>
                                        <p:tgtEl>
                                          <p:spTgt spid="28"/>
                                        </p:tgtEl>
                                      </p:cBhvr>
                                    </p:animEffect>
                                  </p:childTnLst>
                                </p:cTn>
                              </p:par>
                              <p:par>
                                <p:cTn id="52" presetID="14" presetClass="entr" presetSubtype="10" fill="hold" grpId="0" nodeType="with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randombar(horizontal)">
                                      <p:cBhvr>
                                        <p:cTn id="54" dur="500"/>
                                        <p:tgtEl>
                                          <p:spTgt spid="21"/>
                                        </p:tgtEl>
                                      </p:cBhvr>
                                    </p:animEffect>
                                  </p:childTnLst>
                                </p:cTn>
                              </p:par>
                              <p:par>
                                <p:cTn id="55" presetID="14" presetClass="entr" presetSubtype="10"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randombar(horizontal)">
                                      <p:cBhvr>
                                        <p:cTn id="57" dur="500"/>
                                        <p:tgtEl>
                                          <p:spTgt spid="24"/>
                                        </p:tgtEl>
                                      </p:cBhvr>
                                    </p:animEffect>
                                  </p:childTnLst>
                                </p:cTn>
                              </p:par>
                              <p:par>
                                <p:cTn id="58" presetID="14" presetClass="entr" presetSubtype="10" fill="hold" grpId="0" nodeType="with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randombar(horizontal)">
                                      <p:cBhvr>
                                        <p:cTn id="60" dur="500"/>
                                        <p:tgtEl>
                                          <p:spTgt spid="25"/>
                                        </p:tgtEl>
                                      </p:cBhvr>
                                    </p:animEffect>
                                  </p:childTnLst>
                                </p:cTn>
                              </p:par>
                              <p:par>
                                <p:cTn id="61" presetID="14" presetClass="entr" presetSubtype="10" fill="hold" grpId="0" nodeType="withEffect">
                                  <p:stCondLst>
                                    <p:cond delay="0"/>
                                  </p:stCondLst>
                                  <p:childTnLst>
                                    <p:set>
                                      <p:cBhvr>
                                        <p:cTn id="62" dur="1" fill="hold">
                                          <p:stCondLst>
                                            <p:cond delay="0"/>
                                          </p:stCondLst>
                                        </p:cTn>
                                        <p:tgtEl>
                                          <p:spTgt spid="27"/>
                                        </p:tgtEl>
                                        <p:attrNameLst>
                                          <p:attrName>style.visibility</p:attrName>
                                        </p:attrNameLst>
                                      </p:cBhvr>
                                      <p:to>
                                        <p:strVal val="visible"/>
                                      </p:to>
                                    </p:set>
                                    <p:animEffect transition="in" filter="randombar(horizontal)">
                                      <p:cBhvr>
                                        <p:cTn id="6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 grpId="0" animBg="1"/>
      <p:bldP spid="11" grpId="0" animBg="1"/>
      <p:bldP spid="13" grpId="0" animBg="1"/>
      <p:bldP spid="15" grpId="0" animBg="1"/>
      <p:bldP spid="16" grpId="0" animBg="1"/>
      <p:bldP spid="19" grpId="0" animBg="1"/>
      <p:bldP spid="7" grpId="0" animBg="1"/>
      <p:bldP spid="20" grpId="0" animBg="1"/>
      <p:bldP spid="21" grpId="0" animBg="1"/>
      <p:bldP spid="22" grpId="0" animBg="1"/>
      <p:bldP spid="23" grpId="0" animBg="1"/>
      <p:bldP spid="24" grpId="0" animBg="1"/>
      <p:bldP spid="25" grpId="0" animBg="1"/>
      <p:bldP spid="2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结算阶段</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9" name="矩形 8"/>
          <p:cNvSpPr/>
          <p:nvPr/>
        </p:nvSpPr>
        <p:spPr>
          <a:xfrm>
            <a:off x="1787008" y="1566838"/>
            <a:ext cx="165077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结算阶段</a:t>
            </a:r>
            <a:endParaRPr lang="zh-CN" altLang="en-US" dirty="0"/>
          </a:p>
        </p:txBody>
      </p:sp>
      <p:pic>
        <p:nvPicPr>
          <p:cNvPr id="7" name="Picture 6" descr="E:\YL工作文档\1_印斯茅斯疑云\卡牌简版\成稿\任务卡.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05808" y="3162733"/>
            <a:ext cx="3813175" cy="2709863"/>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5276651" y="2984634"/>
            <a:ext cx="5886154" cy="2554545"/>
          </a:xfrm>
          <a:prstGeom prst="rect">
            <a:avLst/>
          </a:prstGeom>
        </p:spPr>
        <p:txBody>
          <a:bodyPr wrap="square">
            <a:spAutoFit/>
          </a:bodyPr>
          <a:lstStyle/>
          <a:p>
            <a:r>
              <a:rPr lang="en-US" altLang="zh-CN" sz="2000" b="1" dirty="0" smtClean="0">
                <a:solidFill>
                  <a:schemeClr val="bg1"/>
                </a:solidFill>
                <a:latin typeface="微软雅黑" panose="020B0503020204020204" pitchFamily="34" charset="-122"/>
                <a:ea typeface="微软雅黑" panose="020B0503020204020204" pitchFamily="34" charset="-122"/>
                <a:sym typeface="+mn-ea"/>
              </a:rPr>
              <a:t> · </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根据投掷的</a:t>
            </a:r>
            <a:r>
              <a:rPr lang="zh-CN" altLang="en-US" sz="2000" b="1" dirty="0">
                <a:solidFill>
                  <a:schemeClr val="bg1"/>
                </a:solidFill>
                <a:latin typeface="微软雅黑" panose="020B0503020204020204" pitchFamily="34" charset="-122"/>
                <a:ea typeface="微软雅黑" panose="020B0503020204020204" pitchFamily="34" charset="-122"/>
                <a:sym typeface="+mn-ea"/>
              </a:rPr>
              <a:t>最终结果（不</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包含</a:t>
            </a:r>
            <a:r>
              <a:rPr lang="zh-CN" altLang="en-US" sz="2000" b="1" dirty="0">
                <a:solidFill>
                  <a:schemeClr val="bg1"/>
                </a:solidFill>
                <a:latin typeface="微软雅黑" panose="020B0503020204020204" pitchFamily="34" charset="-122"/>
                <a:ea typeface="微软雅黑" panose="020B0503020204020204" pitchFamily="34" charset="-122"/>
                <a:sym typeface="+mn-ea"/>
              </a:rPr>
              <a:t>突袭</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 </a:t>
            </a:r>
            <a:r>
              <a:rPr lang="zh-CN" altLang="en-US" sz="2000" b="1" dirty="0">
                <a:solidFill>
                  <a:schemeClr val="bg1"/>
                </a:solidFill>
                <a:latin typeface="微软雅黑" panose="020B0503020204020204" pitchFamily="34" charset="-122"/>
                <a:ea typeface="微软雅黑" panose="020B0503020204020204" pitchFamily="34" charset="-122"/>
                <a:sym typeface="+mn-ea"/>
              </a:rPr>
              <a:t>，</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判定任务是否达成。</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如果达成，结算任务奖励效果。</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a:p>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a:p>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 </a:t>
            </a:r>
            <a:r>
              <a:rPr lang="en-US" altLang="zh-CN" sz="2000" b="1" dirty="0" smtClean="0">
                <a:solidFill>
                  <a:schemeClr val="bg1"/>
                </a:solidFill>
                <a:latin typeface="微软雅黑" panose="020B0503020204020204" pitchFamily="34" charset="-122"/>
                <a:ea typeface="微软雅黑" panose="020B0503020204020204" pitchFamily="34" charset="-122"/>
                <a:sym typeface="+mn-ea"/>
              </a:rPr>
              <a:t>· </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开始新的回合</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sym typeface="+mn-ea"/>
              </a:rPr>
              <a:t>卡</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牌解析</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8" name="圆角矩形 7"/>
          <p:cNvSpPr/>
          <p:nvPr/>
        </p:nvSpPr>
        <p:spPr>
          <a:xfrm>
            <a:off x="2308116" y="3591673"/>
            <a:ext cx="1245711" cy="442674"/>
          </a:xfrm>
          <a:prstGeom prst="roundRect">
            <a:avLst/>
          </a:prstGeom>
        </p:spPr>
        <p:style>
          <a:lnRef idx="3">
            <a:schemeClr val="lt1"/>
          </a:lnRef>
          <a:fillRef idx="1">
            <a:schemeClr val="accent2"/>
          </a:fillRef>
          <a:effectRef idx="1">
            <a:schemeClr val="accent2"/>
          </a:effectRef>
          <a:fontRef idx="minor">
            <a:schemeClr val="lt1"/>
          </a:fontRef>
        </p:style>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卡牌解析</a:t>
            </a:r>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10" name="矩形 9"/>
          <p:cNvSpPr/>
          <p:nvPr/>
        </p:nvSpPr>
        <p:spPr>
          <a:xfrm>
            <a:off x="4811801" y="2515510"/>
            <a:ext cx="954107" cy="400110"/>
          </a:xfrm>
          <a:prstGeom prst="rect">
            <a:avLst/>
          </a:prstGeom>
        </p:spPr>
        <p:style>
          <a:lnRef idx="3">
            <a:schemeClr val="lt1"/>
          </a:lnRef>
          <a:fillRef idx="1">
            <a:schemeClr val="accent6"/>
          </a:fillRef>
          <a:effectRef idx="1">
            <a:schemeClr val="accent6"/>
          </a:effectRef>
          <a:fontRef idx="minor">
            <a:schemeClr val="lt1"/>
          </a:fontRef>
        </p:style>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玩家卡</a:t>
            </a:r>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11" name="矩形 10"/>
          <p:cNvSpPr/>
          <p:nvPr/>
        </p:nvSpPr>
        <p:spPr>
          <a:xfrm>
            <a:off x="4811801" y="4656198"/>
            <a:ext cx="954107" cy="400110"/>
          </a:xfrm>
          <a:prstGeom prst="rect">
            <a:avLst/>
          </a:prstGeom>
        </p:spPr>
        <p:style>
          <a:lnRef idx="3">
            <a:schemeClr val="lt1"/>
          </a:lnRef>
          <a:fillRef idx="1">
            <a:schemeClr val="accent6"/>
          </a:fillRef>
          <a:effectRef idx="1">
            <a:schemeClr val="accent6"/>
          </a:effectRef>
          <a:fontRef idx="minor">
            <a:schemeClr val="lt1"/>
          </a:fontRef>
        </p:style>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环境卡</a:t>
            </a:r>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p:txBody>
      </p:sp>
      <p:cxnSp>
        <p:nvCxnSpPr>
          <p:cNvPr id="12" name="肘形连接符 11"/>
          <p:cNvCxnSpPr>
            <a:stCxn id="8" idx="3"/>
            <a:endCxn id="10" idx="1"/>
          </p:cNvCxnSpPr>
          <p:nvPr/>
        </p:nvCxnSpPr>
        <p:spPr>
          <a:xfrm flipV="1">
            <a:off x="3553827" y="2715565"/>
            <a:ext cx="1257974" cy="1097445"/>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8" idx="3"/>
            <a:endCxn id="11" idx="1"/>
          </p:cNvCxnSpPr>
          <p:nvPr/>
        </p:nvCxnSpPr>
        <p:spPr>
          <a:xfrm>
            <a:off x="3553827" y="3813010"/>
            <a:ext cx="1257974" cy="1043243"/>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4811801" y="3602314"/>
            <a:ext cx="954107" cy="400110"/>
          </a:xfrm>
          <a:prstGeom prst="rect">
            <a:avLst/>
          </a:prstGeom>
        </p:spPr>
        <p:style>
          <a:lnRef idx="3">
            <a:schemeClr val="lt1"/>
          </a:lnRef>
          <a:fillRef idx="1">
            <a:schemeClr val="accent6"/>
          </a:fillRef>
          <a:effectRef idx="1">
            <a:schemeClr val="accent6"/>
          </a:effectRef>
          <a:fontRef idx="minor">
            <a:schemeClr val="lt1"/>
          </a:fontRef>
        </p:style>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任务卡</a:t>
            </a:r>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p:txBody>
      </p:sp>
      <p:cxnSp>
        <p:nvCxnSpPr>
          <p:cNvPr id="4" name="肘形连接符 3"/>
          <p:cNvCxnSpPr>
            <a:stCxn id="8" idx="3"/>
            <a:endCxn id="14" idx="1"/>
          </p:cNvCxnSpPr>
          <p:nvPr/>
        </p:nvCxnSpPr>
        <p:spPr>
          <a:xfrm flipV="1">
            <a:off x="3553827" y="3802369"/>
            <a:ext cx="1257974" cy="10641"/>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6727890" y="4256088"/>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道具卡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20" name="矩形 19"/>
          <p:cNvSpPr/>
          <p:nvPr/>
        </p:nvSpPr>
        <p:spPr>
          <a:xfrm>
            <a:off x="6727890" y="4851272"/>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技能卡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21" name="矩形 20"/>
          <p:cNvSpPr/>
          <p:nvPr/>
        </p:nvSpPr>
        <p:spPr>
          <a:xfrm>
            <a:off x="6727886" y="5499427"/>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诡计卡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cxnSp>
        <p:nvCxnSpPr>
          <p:cNvPr id="22" name="肘形连接符 21"/>
          <p:cNvCxnSpPr>
            <a:stCxn id="11" idx="3"/>
            <a:endCxn id="19" idx="1"/>
          </p:cNvCxnSpPr>
          <p:nvPr/>
        </p:nvCxnSpPr>
        <p:spPr>
          <a:xfrm flipV="1">
            <a:off x="5765908" y="4456143"/>
            <a:ext cx="961982" cy="40011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11" idx="3"/>
            <a:endCxn id="21" idx="1"/>
          </p:cNvCxnSpPr>
          <p:nvPr/>
        </p:nvCxnSpPr>
        <p:spPr>
          <a:xfrm>
            <a:off x="5765908" y="4856253"/>
            <a:ext cx="961978" cy="843229"/>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6727885" y="3592789"/>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佣兵卡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cxnSp>
        <p:nvCxnSpPr>
          <p:cNvPr id="31" name="肘形连接符 30"/>
          <p:cNvCxnSpPr>
            <a:stCxn id="14" idx="3"/>
            <a:endCxn id="25" idx="1"/>
          </p:cNvCxnSpPr>
          <p:nvPr/>
        </p:nvCxnSpPr>
        <p:spPr>
          <a:xfrm flipV="1">
            <a:off x="5765908" y="3792844"/>
            <a:ext cx="961977" cy="9525"/>
          </a:xfrm>
          <a:prstGeom prst="bentConnector3">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2021707"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解析</a:t>
            </a:r>
            <a:r>
              <a:rPr lang="en-US" altLang="zh-CN" sz="2000" b="1" dirty="0" smtClean="0">
                <a:solidFill>
                  <a:schemeClr val="bg1"/>
                </a:solidFill>
                <a:latin typeface="微软雅黑" panose="020B0503020204020204" pitchFamily="34" charset="-122"/>
                <a:ea typeface="微软雅黑" panose="020B0503020204020204" pitchFamily="34" charset="-122"/>
                <a:sym typeface="+mn-ea"/>
              </a:rPr>
              <a:t>——</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佣兵卡</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9" name="矩形 8"/>
          <p:cNvSpPr/>
          <p:nvPr/>
        </p:nvSpPr>
        <p:spPr>
          <a:xfrm>
            <a:off x="1226820" y="4012274"/>
            <a:ext cx="4596051" cy="2062103"/>
          </a:xfrm>
          <a:prstGeom prst="rect">
            <a:avLst/>
          </a:prstGeom>
        </p:spPr>
        <p:txBody>
          <a:bodyPr wrap="square">
            <a:spAutoFit/>
          </a:bodyPr>
          <a:lstStyle/>
          <a:p>
            <a:r>
              <a:rPr lang="en-US" altLang="zh-CN" sz="1600" b="1" dirty="0" smtClean="0">
                <a:solidFill>
                  <a:schemeClr val="bg1"/>
                </a:solidFill>
                <a:latin typeface="微软雅黑" panose="020B0503020204020204" pitchFamily="34" charset="-122"/>
                <a:ea typeface="微软雅黑" panose="020B0503020204020204" pitchFamily="34" charset="-122"/>
                <a:sym typeface="+mn-ea"/>
              </a:rPr>
              <a:t> · </a:t>
            </a:r>
            <a:r>
              <a:rPr lang="zh-CN" altLang="en-US" sz="1600" b="1" dirty="0" smtClean="0">
                <a:solidFill>
                  <a:schemeClr val="bg1"/>
                </a:solidFill>
                <a:latin typeface="微软雅黑" panose="020B0503020204020204" pitchFamily="34" charset="-122"/>
                <a:ea typeface="微软雅黑" panose="020B0503020204020204" pitchFamily="34" charset="-122"/>
                <a:sym typeface="+mn-ea"/>
              </a:rPr>
              <a:t>绝大部分通过任务达成后获得。</a:t>
            </a:r>
            <a:endParaRPr lang="en-US" altLang="zh-CN" sz="1600" b="1"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a:p>
            <a:r>
              <a:rPr lang="en-US" altLang="zh-CN" sz="1600" b="1" dirty="0" smtClean="0">
                <a:solidFill>
                  <a:schemeClr val="bg1"/>
                </a:solidFill>
                <a:latin typeface="微软雅黑" panose="020B0503020204020204" pitchFamily="34" charset="-122"/>
                <a:ea typeface="微软雅黑" panose="020B0503020204020204" pitchFamily="34" charset="-122"/>
                <a:sym typeface="+mn-ea"/>
              </a:rPr>
              <a:t> · </a:t>
            </a:r>
            <a:r>
              <a:rPr lang="zh-CN" altLang="en-US" sz="1600" b="1" dirty="0" smtClean="0">
                <a:solidFill>
                  <a:schemeClr val="bg1"/>
                </a:solidFill>
                <a:latin typeface="微软雅黑" panose="020B0503020204020204" pitchFamily="34" charset="-122"/>
                <a:ea typeface="微软雅黑" panose="020B0503020204020204" pitchFamily="34" charset="-122"/>
                <a:sym typeface="+mn-ea"/>
              </a:rPr>
              <a:t>在战斗中提供稳定的支援。</a:t>
            </a:r>
            <a:endParaRPr lang="en-US" altLang="zh-CN" sz="1600" b="1"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a:p>
            <a:r>
              <a:rPr lang="en-US" altLang="zh-CN" sz="1600" b="1" dirty="0" smtClean="0">
                <a:solidFill>
                  <a:schemeClr val="bg1"/>
                </a:solidFill>
                <a:latin typeface="微软雅黑" panose="020B0503020204020204" pitchFamily="34" charset="-122"/>
                <a:ea typeface="微软雅黑" panose="020B0503020204020204" pitchFamily="34" charset="-122"/>
                <a:sym typeface="+mn-ea"/>
              </a:rPr>
              <a:t> · </a:t>
            </a:r>
            <a:r>
              <a:rPr lang="zh-CN" altLang="en-US" sz="1600" b="1" dirty="0" smtClean="0">
                <a:solidFill>
                  <a:schemeClr val="bg1"/>
                </a:solidFill>
                <a:latin typeface="微软雅黑" panose="020B0503020204020204" pitchFamily="34" charset="-122"/>
                <a:ea typeface="微软雅黑" panose="020B0503020204020204" pitchFamily="34" charset="-122"/>
                <a:sym typeface="+mn-ea"/>
              </a:rPr>
              <a:t>区别于装备卡：装备卡改变能力数值，佣兵卡稳定达成结果。</a:t>
            </a:r>
            <a:endParaRPr lang="en-US" altLang="zh-CN" sz="1600" b="1" dirty="0" smtClean="0">
              <a:solidFill>
                <a:schemeClr val="bg1"/>
              </a:solidFill>
              <a:latin typeface="微软雅黑" panose="020B0503020204020204" pitchFamily="34" charset="-122"/>
              <a:ea typeface="微软雅黑" panose="020B0503020204020204" pitchFamily="34" charset="-122"/>
              <a:sym typeface="+mn-ea"/>
            </a:endParaRPr>
          </a:p>
          <a:p>
            <a:r>
              <a:rPr lang="zh-CN" altLang="en-US" sz="1600" b="1" dirty="0" smtClean="0">
                <a:solidFill>
                  <a:schemeClr val="bg1"/>
                </a:solidFill>
                <a:latin typeface="微软雅黑" panose="020B0503020204020204" pitchFamily="34" charset="-122"/>
                <a:ea typeface="微软雅黑" panose="020B0503020204020204" pitchFamily="34" charset="-122"/>
                <a:sym typeface="+mn-ea"/>
              </a:rPr>
              <a:t>（例：在进攻中获得</a:t>
            </a:r>
            <a:r>
              <a:rPr lang="en-US" altLang="zh-CN" sz="1600" b="1" dirty="0" smtClean="0">
                <a:solidFill>
                  <a:schemeClr val="bg1"/>
                </a:solidFill>
                <a:latin typeface="微软雅黑" panose="020B0503020204020204" pitchFamily="34" charset="-122"/>
                <a:ea typeface="微软雅黑" panose="020B0503020204020204" pitchFamily="34" charset="-122"/>
                <a:sym typeface="+mn-ea"/>
              </a:rPr>
              <a:t>2</a:t>
            </a:r>
            <a:r>
              <a:rPr lang="zh-CN" altLang="en-US" sz="1600" b="1" dirty="0" smtClean="0">
                <a:solidFill>
                  <a:schemeClr val="bg1"/>
                </a:solidFill>
                <a:latin typeface="微软雅黑" panose="020B0503020204020204" pitchFamily="34" charset="-122"/>
                <a:ea typeface="微软雅黑" panose="020B0503020204020204" pitchFamily="34" charset="-122"/>
                <a:sym typeface="+mn-ea"/>
              </a:rPr>
              <a:t>个攻击标志；</a:t>
            </a:r>
            <a:endParaRPr lang="en-US" altLang="zh-CN" sz="1600" b="1" dirty="0" smtClean="0">
              <a:solidFill>
                <a:schemeClr val="bg1"/>
              </a:solidFill>
              <a:latin typeface="微软雅黑" panose="020B0503020204020204" pitchFamily="34" charset="-122"/>
              <a:ea typeface="微软雅黑" panose="020B0503020204020204" pitchFamily="34" charset="-122"/>
              <a:sym typeface="+mn-ea"/>
            </a:endParaRPr>
          </a:p>
          <a:p>
            <a:r>
              <a:rPr lang="zh-CN" altLang="en-US" sz="1600" b="1" dirty="0" smtClean="0">
                <a:solidFill>
                  <a:schemeClr val="bg1"/>
                </a:solidFill>
                <a:latin typeface="微软雅黑" panose="020B0503020204020204" pitchFamily="34" charset="-122"/>
                <a:ea typeface="微软雅黑" panose="020B0503020204020204" pitchFamily="34" charset="-122"/>
                <a:sym typeface="+mn-ea"/>
              </a:rPr>
              <a:t>夺取对方投出的第一个旧印标志。）</a:t>
            </a:r>
            <a:endParaRPr lang="en-US" altLang="zh-CN" sz="1600" b="1" dirty="0" smtClean="0">
              <a:solidFill>
                <a:schemeClr val="bg1"/>
              </a:solidFill>
              <a:latin typeface="微软雅黑" panose="020B0503020204020204" pitchFamily="34" charset="-122"/>
              <a:ea typeface="微软雅黑" panose="020B0503020204020204" pitchFamily="34" charset="-122"/>
              <a:sym typeface="+mn-ea"/>
            </a:endParaRPr>
          </a:p>
        </p:txBody>
      </p:sp>
      <p:pic>
        <p:nvPicPr>
          <p:cNvPr id="7170" name="Picture 2"/>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6347443" y="944130"/>
            <a:ext cx="3590569" cy="4871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矩形 10"/>
          <p:cNvSpPr/>
          <p:nvPr/>
        </p:nvSpPr>
        <p:spPr>
          <a:xfrm>
            <a:off x="1600200" y="2758737"/>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佣兵卡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randombar(horizontal)">
                                      <p:cBhvr>
                                        <p:cTn id="7" dur="500"/>
                                        <p:tgtEl>
                                          <p:spTgt spid="717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2021707"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解析</a:t>
            </a:r>
            <a:r>
              <a:rPr lang="en-US" altLang="zh-CN" sz="2000" b="1" dirty="0" smtClean="0">
                <a:solidFill>
                  <a:schemeClr val="bg1"/>
                </a:solidFill>
                <a:latin typeface="微软雅黑" panose="020B0503020204020204" pitchFamily="34" charset="-122"/>
                <a:ea typeface="微软雅黑" panose="020B0503020204020204" pitchFamily="34" charset="-122"/>
                <a:sym typeface="+mn-ea"/>
              </a:rPr>
              <a:t>——</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环境卡</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13" name="矩形 12"/>
          <p:cNvSpPr/>
          <p:nvPr/>
        </p:nvSpPr>
        <p:spPr>
          <a:xfrm>
            <a:off x="3516289" y="1572857"/>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道具卡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15" name="矩形 14"/>
          <p:cNvSpPr/>
          <p:nvPr/>
        </p:nvSpPr>
        <p:spPr>
          <a:xfrm>
            <a:off x="3516282" y="3158847"/>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技能卡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16" name="矩形 15"/>
          <p:cNvSpPr/>
          <p:nvPr/>
        </p:nvSpPr>
        <p:spPr>
          <a:xfrm>
            <a:off x="3516284" y="4803687"/>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诡计卡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cxnSp>
        <p:nvCxnSpPr>
          <p:cNvPr id="20" name="肘形连接符 19"/>
          <p:cNvCxnSpPr>
            <a:stCxn id="24" idx="3"/>
            <a:endCxn id="13" idx="1"/>
          </p:cNvCxnSpPr>
          <p:nvPr/>
        </p:nvCxnSpPr>
        <p:spPr>
          <a:xfrm flipV="1">
            <a:off x="2574235" y="1772912"/>
            <a:ext cx="942054" cy="118588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24" idx="3"/>
            <a:endCxn id="16" idx="1"/>
          </p:cNvCxnSpPr>
          <p:nvPr/>
        </p:nvCxnSpPr>
        <p:spPr>
          <a:xfrm>
            <a:off x="2574235" y="2958792"/>
            <a:ext cx="942049" cy="204495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1620128" y="2758737"/>
            <a:ext cx="954107" cy="400110"/>
          </a:xfrm>
          <a:prstGeom prst="rect">
            <a:avLst/>
          </a:prstGeom>
        </p:spPr>
        <p:style>
          <a:lnRef idx="3">
            <a:schemeClr val="lt1"/>
          </a:lnRef>
          <a:fillRef idx="1">
            <a:schemeClr val="accent6"/>
          </a:fillRef>
          <a:effectRef idx="1">
            <a:schemeClr val="accent6"/>
          </a:effectRef>
          <a:fontRef idx="minor">
            <a:schemeClr val="lt1"/>
          </a:fontRef>
        </p:style>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环境卡</a:t>
            </a:r>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p:txBody>
      </p:sp>
      <p:cxnSp>
        <p:nvCxnSpPr>
          <p:cNvPr id="10" name="肘形连接符 9"/>
          <p:cNvCxnSpPr>
            <a:stCxn id="24" idx="3"/>
            <a:endCxn id="15" idx="1"/>
          </p:cNvCxnSpPr>
          <p:nvPr/>
        </p:nvCxnSpPr>
        <p:spPr>
          <a:xfrm>
            <a:off x="2574235" y="2958792"/>
            <a:ext cx="942047" cy="40011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5740717" y="1029970"/>
            <a:ext cx="3828924" cy="1077218"/>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altLang="zh-CN" sz="1600" b="1" dirty="0" smtClean="0">
                <a:solidFill>
                  <a:schemeClr val="bg1"/>
                </a:solidFill>
                <a:latin typeface="微软雅黑" panose="020B0503020204020204" pitchFamily="34" charset="-122"/>
                <a:ea typeface="微软雅黑" panose="020B0503020204020204" pitchFamily="34" charset="-122"/>
                <a:sym typeface="+mn-ea"/>
              </a:rPr>
              <a:t> · </a:t>
            </a:r>
            <a:r>
              <a:rPr lang="zh-CN" altLang="en-US" sz="1600" b="1" dirty="0" smtClean="0">
                <a:solidFill>
                  <a:schemeClr val="bg1"/>
                </a:solidFill>
                <a:latin typeface="微软雅黑" panose="020B0503020204020204" pitchFamily="34" charset="-122"/>
                <a:ea typeface="微软雅黑" panose="020B0503020204020204" pitchFamily="34" charset="-122"/>
                <a:sym typeface="+mn-ea"/>
              </a:rPr>
              <a:t>分为即时生效道具和可装备道具。</a:t>
            </a:r>
            <a:endParaRPr lang="en-US" altLang="zh-CN" sz="1600" b="1"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a:p>
            <a:r>
              <a:rPr lang="en-US" altLang="zh-CN" sz="1600" b="1" dirty="0" smtClean="0">
                <a:solidFill>
                  <a:schemeClr val="bg1"/>
                </a:solidFill>
                <a:latin typeface="微软雅黑" panose="020B0503020204020204" pitchFamily="34" charset="-122"/>
                <a:ea typeface="微软雅黑" panose="020B0503020204020204" pitchFamily="34" charset="-122"/>
                <a:sym typeface="+mn-ea"/>
              </a:rPr>
              <a:t> · </a:t>
            </a:r>
            <a:r>
              <a:rPr lang="zh-CN" altLang="en-US" sz="1600" b="1" dirty="0" smtClean="0">
                <a:solidFill>
                  <a:schemeClr val="bg1"/>
                </a:solidFill>
                <a:latin typeface="微软雅黑" panose="020B0503020204020204" pitchFamily="34" charset="-122"/>
                <a:ea typeface="微软雅黑" panose="020B0503020204020204" pitchFamily="34" charset="-122"/>
                <a:sym typeface="+mn-ea"/>
              </a:rPr>
              <a:t>备战阶段打出</a:t>
            </a:r>
            <a:r>
              <a:rPr lang="zh-CN" altLang="en-US" sz="1600" b="1" dirty="0">
                <a:solidFill>
                  <a:schemeClr val="bg1"/>
                </a:solidFill>
                <a:latin typeface="微软雅黑" panose="020B0503020204020204" pitchFamily="34" charset="-122"/>
                <a:ea typeface="微软雅黑" panose="020B0503020204020204" pitchFamily="34" charset="-122"/>
                <a:sym typeface="+mn-ea"/>
              </a:rPr>
              <a:t>。</a:t>
            </a:r>
            <a:r>
              <a:rPr lang="zh-CN" altLang="en-US" sz="1600" b="1" dirty="0" smtClean="0">
                <a:solidFill>
                  <a:schemeClr val="bg1"/>
                </a:solidFill>
                <a:latin typeface="微软雅黑" panose="020B0503020204020204" pitchFamily="34" charset="-122"/>
                <a:ea typeface="微软雅黑" panose="020B0503020204020204" pitchFamily="34" charset="-122"/>
                <a:sym typeface="+mn-ea"/>
              </a:rPr>
              <a:t>加强自身能力或产生即时效果。</a:t>
            </a:r>
            <a:endParaRPr lang="en-US" altLang="zh-CN" sz="1600" b="1" dirty="0" smtClean="0">
              <a:solidFill>
                <a:schemeClr val="bg1"/>
              </a:solidFill>
              <a:latin typeface="微软雅黑" panose="020B0503020204020204" pitchFamily="34" charset="-122"/>
              <a:ea typeface="微软雅黑" panose="020B0503020204020204" pitchFamily="34" charset="-122"/>
              <a:sym typeface="+mn-ea"/>
            </a:endParaRPr>
          </a:p>
        </p:txBody>
      </p:sp>
      <p:pic>
        <p:nvPicPr>
          <p:cNvPr id="29" name="Picture 6" descr="E:\YL工作文档\1_印斯茅斯疑云\卡牌简版\成稿\镇定剂.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873971">
            <a:off x="7949703" y="2724096"/>
            <a:ext cx="1510813" cy="212379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7" descr="E:\YL工作文档\1_印斯茅斯疑云\卡牌简版\成稿\双枪1.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21302962">
            <a:off x="5829617" y="2517458"/>
            <a:ext cx="1512153" cy="2125677"/>
          </a:xfrm>
          <a:prstGeom prst="rect">
            <a:avLst/>
          </a:prstGeom>
          <a:noFill/>
          <a:extLst>
            <a:ext uri="{909E8E84-426E-40DD-AFC4-6F175D3DCCD1}">
              <a14:hiddenFill xmlns:a14="http://schemas.microsoft.com/office/drawing/2010/main">
                <a:solidFill>
                  <a:srgbClr val="FFFFFF"/>
                </a:solidFill>
              </a14:hiddenFill>
            </a:ext>
          </a:extLst>
        </p:spPr>
      </p:pic>
      <p:cxnSp>
        <p:nvCxnSpPr>
          <p:cNvPr id="32" name="肘形连接符 31"/>
          <p:cNvCxnSpPr>
            <a:stCxn id="13" idx="3"/>
            <a:endCxn id="27" idx="1"/>
          </p:cNvCxnSpPr>
          <p:nvPr/>
        </p:nvCxnSpPr>
        <p:spPr>
          <a:xfrm flipV="1">
            <a:off x="4470396" y="1568579"/>
            <a:ext cx="1270321" cy="204333"/>
          </a:xfrm>
          <a:prstGeom prst="bentConnector3">
            <a:avLst/>
          </a:prstGeom>
        </p:spPr>
        <p:style>
          <a:lnRef idx="1">
            <a:schemeClr val="accent1"/>
          </a:lnRef>
          <a:fillRef idx="0">
            <a:schemeClr val="accent1"/>
          </a:fillRef>
          <a:effectRef idx="0">
            <a:schemeClr val="accent1"/>
          </a:effectRef>
          <a:fontRef idx="minor">
            <a:schemeClr val="tx1"/>
          </a:fontRef>
        </p:style>
      </p:cxnSp>
      <p:pic>
        <p:nvPicPr>
          <p:cNvPr id="28" name="Picture 5"/>
          <p:cNvPicPr>
            <a:picLocks noChangeAspect="1" noChangeArrowheads="1"/>
          </p:cNvPicPr>
          <p:nvPr/>
        </p:nvPicPr>
        <p:blipFill>
          <a:blip r:embed="rId6" cstate="print">
            <a:extLst>
              <a:ext uri="{28A0092B-C50C-407E-A947-70E740481C1C}">
                <a14:useLocalDpi xmlns:a14="http://schemas.microsoft.com/office/drawing/2010/main" val="0"/>
              </a:ext>
            </a:extLst>
          </a:blip>
          <a:stretch>
            <a:fillRect/>
          </a:stretch>
        </p:blipFill>
        <p:spPr bwMode="auto">
          <a:xfrm rot="279931">
            <a:off x="6414825" y="3207149"/>
            <a:ext cx="2124762" cy="2797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randombar(horizontal)">
                                      <p:cBhvr>
                                        <p:cTn id="7" dur="500"/>
                                        <p:tgtEl>
                                          <p:spTgt spid="27"/>
                                        </p:tgtEl>
                                      </p:cBhvr>
                                    </p:animEffect>
                                  </p:childTnLst>
                                </p:cTn>
                              </p:par>
                              <p:par>
                                <p:cTn id="8" presetID="14" presetClass="entr" presetSubtype="1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randombar(horizontal)">
                                      <p:cBhvr>
                                        <p:cTn id="10" dur="500"/>
                                        <p:tgtEl>
                                          <p:spTgt spid="32"/>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randombar(horizontal)">
                                      <p:cBhvr>
                                        <p:cTn id="15" dur="500"/>
                                        <p:tgtEl>
                                          <p:spTgt spid="29"/>
                                        </p:tgtEl>
                                      </p:cBhvr>
                                    </p:animEffect>
                                  </p:childTnLst>
                                </p:cTn>
                              </p:par>
                              <p:par>
                                <p:cTn id="16" presetID="14" presetClass="entr" presetSubtype="10" fill="hold"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randombar(horizontal)">
                                      <p:cBhvr>
                                        <p:cTn id="18" dur="500"/>
                                        <p:tgtEl>
                                          <p:spTgt spid="30"/>
                                        </p:tgtEl>
                                      </p:cBhvr>
                                    </p:animEffect>
                                  </p:childTnLst>
                                </p:cTn>
                              </p:par>
                              <p:par>
                                <p:cTn id="19" presetID="14" presetClass="entr" presetSubtype="10"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randombar(horizontal)">
                                      <p:cBhvr>
                                        <p:cTn id="2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2021707"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解析</a:t>
            </a:r>
            <a:r>
              <a:rPr lang="en-US" altLang="zh-CN" sz="2000" b="1" dirty="0" smtClean="0">
                <a:solidFill>
                  <a:schemeClr val="bg1"/>
                </a:solidFill>
                <a:latin typeface="微软雅黑" panose="020B0503020204020204" pitchFamily="34" charset="-122"/>
                <a:ea typeface="微软雅黑" panose="020B0503020204020204" pitchFamily="34" charset="-122"/>
                <a:sym typeface="+mn-ea"/>
              </a:rPr>
              <a:t>——</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环境卡</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13" name="矩形 12"/>
          <p:cNvSpPr/>
          <p:nvPr/>
        </p:nvSpPr>
        <p:spPr>
          <a:xfrm>
            <a:off x="3516289" y="1572857"/>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道具卡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15" name="矩形 14"/>
          <p:cNvSpPr/>
          <p:nvPr/>
        </p:nvSpPr>
        <p:spPr>
          <a:xfrm>
            <a:off x="3516282" y="3158847"/>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技能卡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16" name="矩形 15"/>
          <p:cNvSpPr/>
          <p:nvPr/>
        </p:nvSpPr>
        <p:spPr>
          <a:xfrm>
            <a:off x="3516284" y="4803687"/>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诡计卡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cxnSp>
        <p:nvCxnSpPr>
          <p:cNvPr id="20" name="肘形连接符 19"/>
          <p:cNvCxnSpPr>
            <a:stCxn id="24" idx="3"/>
            <a:endCxn id="13" idx="1"/>
          </p:cNvCxnSpPr>
          <p:nvPr/>
        </p:nvCxnSpPr>
        <p:spPr>
          <a:xfrm flipV="1">
            <a:off x="2574235" y="1772912"/>
            <a:ext cx="942054" cy="118588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24" idx="3"/>
            <a:endCxn id="16" idx="1"/>
          </p:cNvCxnSpPr>
          <p:nvPr/>
        </p:nvCxnSpPr>
        <p:spPr>
          <a:xfrm>
            <a:off x="2574235" y="2958792"/>
            <a:ext cx="942049" cy="204495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1620128" y="2758737"/>
            <a:ext cx="954107" cy="400110"/>
          </a:xfrm>
          <a:prstGeom prst="rect">
            <a:avLst/>
          </a:prstGeom>
        </p:spPr>
        <p:style>
          <a:lnRef idx="3">
            <a:schemeClr val="lt1"/>
          </a:lnRef>
          <a:fillRef idx="1">
            <a:schemeClr val="accent6"/>
          </a:fillRef>
          <a:effectRef idx="1">
            <a:schemeClr val="accent6"/>
          </a:effectRef>
          <a:fontRef idx="minor">
            <a:schemeClr val="lt1"/>
          </a:fontRef>
        </p:style>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环境卡</a:t>
            </a:r>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p:txBody>
      </p:sp>
      <p:cxnSp>
        <p:nvCxnSpPr>
          <p:cNvPr id="10" name="肘形连接符 9"/>
          <p:cNvCxnSpPr>
            <a:stCxn id="24" idx="3"/>
            <a:endCxn id="15" idx="1"/>
          </p:cNvCxnSpPr>
          <p:nvPr/>
        </p:nvCxnSpPr>
        <p:spPr>
          <a:xfrm>
            <a:off x="2574235" y="2958792"/>
            <a:ext cx="942047" cy="40011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5740717" y="1029970"/>
            <a:ext cx="3828924" cy="1815882"/>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altLang="zh-CN" sz="1600" b="1" dirty="0">
                <a:solidFill>
                  <a:schemeClr val="bg1"/>
                </a:solidFill>
                <a:latin typeface="微软雅黑" panose="020B0503020204020204" pitchFamily="34" charset="-122"/>
                <a:ea typeface="微软雅黑" panose="020B0503020204020204" pitchFamily="34" charset="-122"/>
                <a:sym typeface="+mn-ea"/>
              </a:rPr>
              <a:t> · </a:t>
            </a:r>
            <a:r>
              <a:rPr lang="zh-CN" altLang="en-US" sz="1600" b="1" dirty="0">
                <a:solidFill>
                  <a:schemeClr val="bg1"/>
                </a:solidFill>
                <a:latin typeface="微软雅黑" panose="020B0503020204020204" pitchFamily="34" charset="-122"/>
                <a:ea typeface="微软雅黑" panose="020B0503020204020204" pitchFamily="34" charset="-122"/>
                <a:sym typeface="+mn-ea"/>
              </a:rPr>
              <a:t>分为进攻、防御和闪避。</a:t>
            </a:r>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a:p>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a:p>
            <a:r>
              <a:rPr lang="en-US" altLang="zh-CN" sz="1600" b="1" dirty="0">
                <a:solidFill>
                  <a:schemeClr val="bg1"/>
                </a:solidFill>
                <a:latin typeface="微软雅黑" panose="020B0503020204020204" pitchFamily="34" charset="-122"/>
                <a:ea typeface="微软雅黑" panose="020B0503020204020204" pitchFamily="34" charset="-122"/>
                <a:sym typeface="+mn-ea"/>
              </a:rPr>
              <a:t> · </a:t>
            </a:r>
            <a:r>
              <a:rPr lang="zh-CN" altLang="en-US" sz="1600" b="1" dirty="0">
                <a:solidFill>
                  <a:schemeClr val="bg1"/>
                </a:solidFill>
                <a:latin typeface="微软雅黑" panose="020B0503020204020204" pitchFamily="34" charset="-122"/>
                <a:ea typeface="微软雅黑" panose="020B0503020204020204" pitchFamily="34" charset="-122"/>
                <a:sym typeface="+mn-ea"/>
              </a:rPr>
              <a:t>备战阶段决定作战方式时打出，决定本回合进行战斗的方式。</a:t>
            </a:r>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a:p>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a:p>
            <a:r>
              <a:rPr lang="en-US" altLang="zh-CN" sz="1600" b="1" dirty="0">
                <a:solidFill>
                  <a:schemeClr val="bg1"/>
                </a:solidFill>
                <a:latin typeface="微软雅黑" panose="020B0503020204020204" pitchFamily="34" charset="-122"/>
                <a:ea typeface="微软雅黑" panose="020B0503020204020204" pitchFamily="34" charset="-122"/>
                <a:sym typeface="+mn-ea"/>
              </a:rPr>
              <a:t> · </a:t>
            </a:r>
            <a:r>
              <a:rPr lang="zh-CN" altLang="en-US" sz="1600" b="1" dirty="0">
                <a:solidFill>
                  <a:schemeClr val="bg1"/>
                </a:solidFill>
                <a:latin typeface="微软雅黑" panose="020B0503020204020204" pitchFamily="34" charset="-122"/>
                <a:ea typeface="微软雅黑" panose="020B0503020204020204" pitchFamily="34" charset="-122"/>
                <a:sym typeface="+mn-ea"/>
              </a:rPr>
              <a:t>不同技能可能会对某些图标有特殊加成。</a:t>
            </a:r>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p:txBody>
      </p:sp>
      <p:cxnSp>
        <p:nvCxnSpPr>
          <p:cNvPr id="32" name="肘形连接符 31"/>
          <p:cNvCxnSpPr>
            <a:stCxn id="15" idx="3"/>
            <a:endCxn id="27" idx="1"/>
          </p:cNvCxnSpPr>
          <p:nvPr/>
        </p:nvCxnSpPr>
        <p:spPr>
          <a:xfrm flipV="1">
            <a:off x="4470389" y="1937911"/>
            <a:ext cx="1270328" cy="1420991"/>
          </a:xfrm>
          <a:prstGeom prst="bentConnector3">
            <a:avLst/>
          </a:prstGeom>
        </p:spPr>
        <p:style>
          <a:lnRef idx="1">
            <a:schemeClr val="accent1"/>
          </a:lnRef>
          <a:fillRef idx="0">
            <a:schemeClr val="accent1"/>
          </a:fillRef>
          <a:effectRef idx="0">
            <a:schemeClr val="accent1"/>
          </a:effectRef>
          <a:fontRef idx="minor">
            <a:schemeClr val="tx1"/>
          </a:fontRef>
        </p:style>
      </p:cxnSp>
      <p:pic>
        <p:nvPicPr>
          <p:cNvPr id="19" name="Picture 2" descr="E:\YL工作文档\1_印斯茅斯疑云\图片\游戏素材\giphy.gif"/>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5828627" y="2958792"/>
            <a:ext cx="3324898" cy="332489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randombar(horizontal)">
                                      <p:cBhvr>
                                        <p:cTn id="7" dur="500"/>
                                        <p:tgtEl>
                                          <p:spTgt spid="3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randombar(horizontal)">
                                      <p:cBhvr>
                                        <p:cTn id="10" dur="500"/>
                                        <p:tgtEl>
                                          <p:spTgt spid="27"/>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randombar(horizontal)">
                                      <p:cBhvr>
                                        <p:cTn id="1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2021707"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解析</a:t>
            </a:r>
            <a:r>
              <a:rPr lang="en-US" altLang="zh-CN" sz="2000" b="1" dirty="0" smtClean="0">
                <a:solidFill>
                  <a:schemeClr val="bg1"/>
                </a:solidFill>
                <a:latin typeface="微软雅黑" panose="020B0503020204020204" pitchFamily="34" charset="-122"/>
                <a:ea typeface="微软雅黑" panose="020B0503020204020204" pitchFamily="34" charset="-122"/>
                <a:sym typeface="+mn-ea"/>
              </a:rPr>
              <a:t>——</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环境卡</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13" name="矩形 12"/>
          <p:cNvSpPr/>
          <p:nvPr/>
        </p:nvSpPr>
        <p:spPr>
          <a:xfrm>
            <a:off x="3516289" y="1572857"/>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道具卡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15" name="矩形 14"/>
          <p:cNvSpPr/>
          <p:nvPr/>
        </p:nvSpPr>
        <p:spPr>
          <a:xfrm>
            <a:off x="3516282" y="3158847"/>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技能卡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16" name="矩形 15"/>
          <p:cNvSpPr/>
          <p:nvPr/>
        </p:nvSpPr>
        <p:spPr>
          <a:xfrm>
            <a:off x="3516284" y="4803687"/>
            <a:ext cx="954107" cy="400110"/>
          </a:xfrm>
          <a:prstGeom prst="rect">
            <a:avLst/>
          </a:prstGeom>
        </p:spPr>
        <p:style>
          <a:lnRef idx="1">
            <a:schemeClr val="dk1"/>
          </a:lnRef>
          <a:fillRef idx="2">
            <a:schemeClr val="dk1"/>
          </a:fillRef>
          <a:effectRef idx="1">
            <a:schemeClr val="dk1"/>
          </a:effectRef>
          <a:fontRef idx="minor">
            <a:schemeClr val="dk1"/>
          </a:fontRef>
        </p:style>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诡计卡</a:t>
            </a:r>
            <a:endParaRPr lang="en-US" altLang="zh-CN" sz="2000" b="1" dirty="0" smtClean="0">
              <a:solidFill>
                <a:schemeClr val="bg1"/>
              </a:solidFill>
              <a:latin typeface="微软雅黑" panose="020B0503020204020204" pitchFamily="34" charset="-122"/>
              <a:ea typeface="微软雅黑" panose="020B0503020204020204" pitchFamily="34" charset="-122"/>
              <a:sym typeface="+mn-ea"/>
            </a:endParaRPr>
          </a:p>
        </p:txBody>
      </p:sp>
      <p:cxnSp>
        <p:nvCxnSpPr>
          <p:cNvPr id="20" name="肘形连接符 19"/>
          <p:cNvCxnSpPr>
            <a:stCxn id="24" idx="3"/>
            <a:endCxn id="13" idx="1"/>
          </p:cNvCxnSpPr>
          <p:nvPr/>
        </p:nvCxnSpPr>
        <p:spPr>
          <a:xfrm flipV="1">
            <a:off x="2574235" y="1772912"/>
            <a:ext cx="942054" cy="118588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24" idx="3"/>
            <a:endCxn id="16" idx="1"/>
          </p:cNvCxnSpPr>
          <p:nvPr/>
        </p:nvCxnSpPr>
        <p:spPr>
          <a:xfrm>
            <a:off x="2574235" y="2958792"/>
            <a:ext cx="942049" cy="204495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1620128" y="2758737"/>
            <a:ext cx="954107" cy="400110"/>
          </a:xfrm>
          <a:prstGeom prst="rect">
            <a:avLst/>
          </a:prstGeom>
        </p:spPr>
        <p:style>
          <a:lnRef idx="3">
            <a:schemeClr val="lt1"/>
          </a:lnRef>
          <a:fillRef idx="1">
            <a:schemeClr val="accent6"/>
          </a:fillRef>
          <a:effectRef idx="1">
            <a:schemeClr val="accent6"/>
          </a:effectRef>
          <a:fontRef idx="minor">
            <a:schemeClr val="lt1"/>
          </a:fontRef>
        </p:style>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环境卡</a:t>
            </a:r>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p:txBody>
      </p:sp>
      <p:cxnSp>
        <p:nvCxnSpPr>
          <p:cNvPr id="10" name="肘形连接符 9"/>
          <p:cNvCxnSpPr>
            <a:stCxn id="24" idx="3"/>
            <a:endCxn id="15" idx="1"/>
          </p:cNvCxnSpPr>
          <p:nvPr/>
        </p:nvCxnSpPr>
        <p:spPr>
          <a:xfrm>
            <a:off x="2574235" y="2958792"/>
            <a:ext cx="942047" cy="40011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5835967" y="4418967"/>
            <a:ext cx="3828924" cy="156966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altLang="zh-CN" sz="1600" b="1" dirty="0">
                <a:solidFill>
                  <a:schemeClr val="bg1"/>
                </a:solidFill>
                <a:latin typeface="微软雅黑" panose="020B0503020204020204" pitchFamily="34" charset="-122"/>
                <a:ea typeface="微软雅黑" panose="020B0503020204020204" pitchFamily="34" charset="-122"/>
                <a:sym typeface="+mn-ea"/>
              </a:rPr>
              <a:t> · </a:t>
            </a:r>
            <a:r>
              <a:rPr lang="zh-CN" altLang="en-US" sz="1600" b="1" dirty="0">
                <a:solidFill>
                  <a:schemeClr val="bg1"/>
                </a:solidFill>
                <a:latin typeface="微软雅黑" panose="020B0503020204020204" pitchFamily="34" charset="-122"/>
                <a:ea typeface="微软雅黑" panose="020B0503020204020204" pitchFamily="34" charset="-122"/>
                <a:sym typeface="+mn-ea"/>
              </a:rPr>
              <a:t>战斗中，诡计阶段打出。</a:t>
            </a:r>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a:p>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a:p>
            <a:r>
              <a:rPr lang="en-US" altLang="zh-CN" sz="1600" b="1" dirty="0">
                <a:solidFill>
                  <a:schemeClr val="bg1"/>
                </a:solidFill>
                <a:latin typeface="微软雅黑" panose="020B0503020204020204" pitchFamily="34" charset="-122"/>
                <a:ea typeface="微软雅黑" panose="020B0503020204020204" pitchFamily="34" charset="-122"/>
                <a:sym typeface="+mn-ea"/>
              </a:rPr>
              <a:t> · </a:t>
            </a:r>
            <a:r>
              <a:rPr lang="zh-CN" altLang="en-US" sz="1600" b="1" dirty="0">
                <a:solidFill>
                  <a:schemeClr val="bg1"/>
                </a:solidFill>
                <a:latin typeface="微软雅黑" panose="020B0503020204020204" pitchFamily="34" charset="-122"/>
                <a:ea typeface="微软雅黑" panose="020B0503020204020204" pitchFamily="34" charset="-122"/>
                <a:sym typeface="+mn-ea"/>
              </a:rPr>
              <a:t>改变投掷结果，对战斗的结果、任务的达成产生直接的影响。</a:t>
            </a:r>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a:p>
            <a:endParaRPr lang="en-US" altLang="zh-CN" sz="1600" b="1" dirty="0">
              <a:solidFill>
                <a:schemeClr val="bg1"/>
              </a:solidFill>
              <a:latin typeface="微软雅黑" panose="020B0503020204020204" pitchFamily="34" charset="-122"/>
              <a:ea typeface="微软雅黑" panose="020B0503020204020204" pitchFamily="34" charset="-122"/>
              <a:sym typeface="+mn-ea"/>
            </a:endParaRPr>
          </a:p>
          <a:p>
            <a:r>
              <a:rPr lang="zh-CN" altLang="en-US" sz="1600" b="1" dirty="0">
                <a:solidFill>
                  <a:schemeClr val="bg1"/>
                </a:solidFill>
                <a:latin typeface="微软雅黑" panose="020B0503020204020204" pitchFamily="34" charset="-122"/>
                <a:ea typeface="微软雅黑" panose="020B0503020204020204" pitchFamily="34" charset="-122"/>
                <a:sym typeface="+mn-ea"/>
              </a:rPr>
              <a:t> </a:t>
            </a:r>
            <a:r>
              <a:rPr lang="zh-CN" altLang="en-US" sz="1600" b="1" dirty="0">
                <a:solidFill>
                  <a:srgbClr val="FFFF00"/>
                </a:solidFill>
                <a:latin typeface="微软雅黑" panose="020B0503020204020204" pitchFamily="34" charset="-122"/>
                <a:ea typeface="微软雅黑" panose="020B0503020204020204" pitchFamily="34" charset="-122"/>
                <a:sym typeface="+mn-ea"/>
              </a:rPr>
              <a:t>* 诡计卡无法改变通过烧卡锁定的图标。</a:t>
            </a:r>
            <a:endParaRPr lang="en-US" altLang="zh-CN" sz="1600" b="1" dirty="0">
              <a:solidFill>
                <a:srgbClr val="FFFF00"/>
              </a:solidFill>
              <a:latin typeface="微软雅黑" panose="020B0503020204020204" pitchFamily="34" charset="-122"/>
              <a:ea typeface="微软雅黑" panose="020B0503020204020204" pitchFamily="34" charset="-122"/>
              <a:sym typeface="+mn-ea"/>
            </a:endParaRPr>
          </a:p>
        </p:txBody>
      </p:sp>
      <p:cxnSp>
        <p:nvCxnSpPr>
          <p:cNvPr id="32" name="肘形连接符 31"/>
          <p:cNvCxnSpPr>
            <a:stCxn id="16" idx="3"/>
            <a:endCxn id="27" idx="1"/>
          </p:cNvCxnSpPr>
          <p:nvPr/>
        </p:nvCxnSpPr>
        <p:spPr>
          <a:xfrm>
            <a:off x="4470391" y="5003742"/>
            <a:ext cx="1365576" cy="200055"/>
          </a:xfrm>
          <a:prstGeom prst="bentConnector3">
            <a:avLst/>
          </a:prstGeom>
        </p:spPr>
        <p:style>
          <a:lnRef idx="1">
            <a:schemeClr val="accent1"/>
          </a:lnRef>
          <a:fillRef idx="0">
            <a:schemeClr val="accent1"/>
          </a:fillRef>
          <a:effectRef idx="0">
            <a:schemeClr val="accent1"/>
          </a:effectRef>
          <a:fontRef idx="minor">
            <a:schemeClr val="tx1"/>
          </a:fontRef>
        </p:style>
      </p:cxnSp>
      <p:pic>
        <p:nvPicPr>
          <p:cNvPr id="21" name="Picture 2"/>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5813996" y="906243"/>
            <a:ext cx="3086262" cy="3355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randombar(horizontal)">
                                      <p:cBhvr>
                                        <p:cTn id="7" dur="500"/>
                                        <p:tgtEl>
                                          <p:spTgt spid="27"/>
                                        </p:tgtEl>
                                      </p:cBhvr>
                                    </p:animEffect>
                                  </p:childTnLst>
                                </p:cTn>
                              </p:par>
                              <p:par>
                                <p:cTn id="8" presetID="14" presetClass="entr" presetSubtype="1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randombar(horizontal)">
                                      <p:cBhvr>
                                        <p:cTn id="10" dur="500"/>
                                        <p:tgtEl>
                                          <p:spTgt spid="32"/>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randombar(horizontal)">
                                      <p:cBhvr>
                                        <p:cTn id="1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流程体验</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21" name="矩形 20"/>
          <p:cNvSpPr/>
          <p:nvPr/>
        </p:nvSpPr>
        <p:spPr>
          <a:xfrm>
            <a:off x="3787476" y="2709417"/>
            <a:ext cx="1715512" cy="2930665"/>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zh-CN" altLang="en-US"/>
          </a:p>
        </p:txBody>
      </p:sp>
      <p:sp>
        <p:nvSpPr>
          <p:cNvPr id="32" name="矩形 31"/>
          <p:cNvSpPr/>
          <p:nvPr/>
        </p:nvSpPr>
        <p:spPr>
          <a:xfrm>
            <a:off x="3787476" y="778468"/>
            <a:ext cx="1715512" cy="1911172"/>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zh-CN" altLang="en-US"/>
          </a:p>
        </p:txBody>
      </p:sp>
      <p:sp>
        <p:nvSpPr>
          <p:cNvPr id="33" name="矩形 32"/>
          <p:cNvSpPr/>
          <p:nvPr/>
        </p:nvSpPr>
        <p:spPr>
          <a:xfrm>
            <a:off x="1578628" y="1724341"/>
            <a:ext cx="1334910" cy="4207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备战阶段</a:t>
            </a:r>
            <a:endParaRPr lang="zh-CN" altLang="en-US" dirty="0"/>
          </a:p>
        </p:txBody>
      </p:sp>
      <p:sp>
        <p:nvSpPr>
          <p:cNvPr id="34" name="矩形 33"/>
          <p:cNvSpPr/>
          <p:nvPr/>
        </p:nvSpPr>
        <p:spPr>
          <a:xfrm>
            <a:off x="3995451" y="949787"/>
            <a:ext cx="1334910" cy="42078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1400" dirty="0" smtClean="0">
                <a:solidFill>
                  <a:schemeClr val="tx1"/>
                </a:solidFill>
              </a:rPr>
              <a:t>选择打出任务卡</a:t>
            </a:r>
            <a:endParaRPr lang="zh-CN" altLang="en-US" sz="1400" dirty="0">
              <a:solidFill>
                <a:schemeClr val="tx1"/>
              </a:solidFill>
            </a:endParaRPr>
          </a:p>
        </p:txBody>
      </p:sp>
      <p:sp>
        <p:nvSpPr>
          <p:cNvPr id="35" name="矩形 34"/>
          <p:cNvSpPr/>
          <p:nvPr/>
        </p:nvSpPr>
        <p:spPr>
          <a:xfrm>
            <a:off x="3995451" y="1521624"/>
            <a:ext cx="1334910" cy="4207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结算、抽卡</a:t>
            </a:r>
            <a:endParaRPr lang="zh-CN" altLang="en-US" sz="1400" dirty="0"/>
          </a:p>
        </p:txBody>
      </p:sp>
      <p:sp>
        <p:nvSpPr>
          <p:cNvPr id="36" name="矩形 35"/>
          <p:cNvSpPr/>
          <p:nvPr/>
        </p:nvSpPr>
        <p:spPr>
          <a:xfrm>
            <a:off x="3994104" y="2094810"/>
            <a:ext cx="1334910" cy="4207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打出装备卡</a:t>
            </a:r>
            <a:endParaRPr lang="zh-CN" altLang="en-US" sz="1400" dirty="0"/>
          </a:p>
        </p:txBody>
      </p:sp>
      <p:sp>
        <p:nvSpPr>
          <p:cNvPr id="37" name="矩形 36"/>
          <p:cNvSpPr/>
          <p:nvPr/>
        </p:nvSpPr>
        <p:spPr>
          <a:xfrm>
            <a:off x="3994104" y="2797016"/>
            <a:ext cx="1334910" cy="4207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选择技能卡</a:t>
            </a:r>
            <a:endParaRPr lang="zh-CN" altLang="en-US" sz="1400" dirty="0"/>
          </a:p>
        </p:txBody>
      </p:sp>
      <p:sp>
        <p:nvSpPr>
          <p:cNvPr id="38" name="矩形 37"/>
          <p:cNvSpPr/>
          <p:nvPr/>
        </p:nvSpPr>
        <p:spPr>
          <a:xfrm>
            <a:off x="3995451" y="3370202"/>
            <a:ext cx="1334910" cy="4207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烧卡</a:t>
            </a:r>
            <a:endParaRPr lang="zh-CN" altLang="en-US" sz="1400" dirty="0"/>
          </a:p>
        </p:txBody>
      </p:sp>
      <p:sp>
        <p:nvSpPr>
          <p:cNvPr id="39" name="矩形 38"/>
          <p:cNvSpPr/>
          <p:nvPr/>
        </p:nvSpPr>
        <p:spPr>
          <a:xfrm>
            <a:off x="4000849" y="3943388"/>
            <a:ext cx="1334910" cy="4207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投掷</a:t>
            </a:r>
            <a:endParaRPr lang="zh-CN" altLang="en-US" sz="1400" dirty="0"/>
          </a:p>
        </p:txBody>
      </p:sp>
      <p:sp>
        <p:nvSpPr>
          <p:cNvPr id="40" name="矩形 39"/>
          <p:cNvSpPr/>
          <p:nvPr/>
        </p:nvSpPr>
        <p:spPr>
          <a:xfrm>
            <a:off x="4000849" y="4516574"/>
            <a:ext cx="1334910" cy="4207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打出诡计卡</a:t>
            </a:r>
            <a:endParaRPr lang="zh-CN" altLang="en-US" sz="1400" dirty="0"/>
          </a:p>
        </p:txBody>
      </p:sp>
      <p:sp>
        <p:nvSpPr>
          <p:cNvPr id="41" name="矩形 40"/>
          <p:cNvSpPr/>
          <p:nvPr/>
        </p:nvSpPr>
        <p:spPr>
          <a:xfrm>
            <a:off x="3994104" y="5089760"/>
            <a:ext cx="1334910" cy="42078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1400" dirty="0" smtClean="0">
                <a:solidFill>
                  <a:schemeClr val="tx1"/>
                </a:solidFill>
              </a:rPr>
              <a:t>战斗演出</a:t>
            </a:r>
            <a:endParaRPr lang="zh-CN" altLang="en-US" sz="1400" dirty="0">
              <a:solidFill>
                <a:schemeClr val="tx1"/>
              </a:solidFill>
            </a:endParaRPr>
          </a:p>
        </p:txBody>
      </p:sp>
      <p:sp>
        <p:nvSpPr>
          <p:cNvPr id="42" name="矩形 41"/>
          <p:cNvSpPr/>
          <p:nvPr/>
        </p:nvSpPr>
        <p:spPr>
          <a:xfrm>
            <a:off x="4022421" y="5719591"/>
            <a:ext cx="1334910" cy="4207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结算任务结果</a:t>
            </a:r>
            <a:endParaRPr lang="zh-CN" altLang="en-US" sz="1400" dirty="0"/>
          </a:p>
        </p:txBody>
      </p:sp>
      <p:sp>
        <p:nvSpPr>
          <p:cNvPr id="43" name="矩形 42"/>
          <p:cNvSpPr/>
          <p:nvPr/>
        </p:nvSpPr>
        <p:spPr>
          <a:xfrm>
            <a:off x="1578628" y="3917763"/>
            <a:ext cx="1334910" cy="4207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战斗阶段</a:t>
            </a:r>
            <a:endParaRPr lang="zh-CN" altLang="en-US" dirty="0"/>
          </a:p>
        </p:txBody>
      </p:sp>
      <p:sp>
        <p:nvSpPr>
          <p:cNvPr id="44" name="矩形 43"/>
          <p:cNvSpPr/>
          <p:nvPr/>
        </p:nvSpPr>
        <p:spPr>
          <a:xfrm>
            <a:off x="1600200" y="5738056"/>
            <a:ext cx="1334910" cy="42078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smtClean="0"/>
              <a:t>结算阶段</a:t>
            </a:r>
            <a:endParaRPr lang="zh-CN" altLang="en-US" dirty="0"/>
          </a:p>
        </p:txBody>
      </p:sp>
      <p:sp>
        <p:nvSpPr>
          <p:cNvPr id="45" name="矩形 44"/>
          <p:cNvSpPr/>
          <p:nvPr/>
        </p:nvSpPr>
        <p:spPr>
          <a:xfrm>
            <a:off x="7258557" y="418554"/>
            <a:ext cx="1998732" cy="341430"/>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zh-CN" altLang="en-US" dirty="0" smtClean="0"/>
              <a:t>回合时间控制</a:t>
            </a:r>
            <a:endParaRPr lang="zh-CN" altLang="en-US" dirty="0"/>
          </a:p>
        </p:txBody>
      </p:sp>
      <p:sp>
        <p:nvSpPr>
          <p:cNvPr id="46" name="矩形 45"/>
          <p:cNvSpPr/>
          <p:nvPr/>
        </p:nvSpPr>
        <p:spPr>
          <a:xfrm>
            <a:off x="7145268" y="897156"/>
            <a:ext cx="2225310" cy="526047"/>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1400" dirty="0" smtClean="0">
                <a:solidFill>
                  <a:schemeClr val="tx1"/>
                </a:solidFill>
              </a:rPr>
              <a:t>同步选择，同步展示，给予较长思考时间。</a:t>
            </a:r>
            <a:endParaRPr lang="zh-CN" altLang="en-US" sz="1400" dirty="0">
              <a:solidFill>
                <a:schemeClr val="tx1"/>
              </a:solidFill>
            </a:endParaRPr>
          </a:p>
        </p:txBody>
      </p:sp>
      <p:sp>
        <p:nvSpPr>
          <p:cNvPr id="47" name="矩形 46"/>
          <p:cNvSpPr/>
          <p:nvPr/>
        </p:nvSpPr>
        <p:spPr>
          <a:xfrm>
            <a:off x="7145268" y="2042179"/>
            <a:ext cx="2225310" cy="5260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同步独立进行。中等时间。</a:t>
            </a:r>
            <a:endParaRPr lang="zh-CN" altLang="en-US" sz="1400" dirty="0"/>
          </a:p>
        </p:txBody>
      </p:sp>
      <p:cxnSp>
        <p:nvCxnSpPr>
          <p:cNvPr id="48" name="直接箭头连接符 47"/>
          <p:cNvCxnSpPr>
            <a:stCxn id="34" idx="3"/>
            <a:endCxn id="46" idx="1"/>
          </p:cNvCxnSpPr>
          <p:nvPr/>
        </p:nvCxnSpPr>
        <p:spPr>
          <a:xfrm>
            <a:off x="5330361" y="1160180"/>
            <a:ext cx="1814907"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9" name="直接箭头连接符 48"/>
          <p:cNvCxnSpPr>
            <a:stCxn id="36" idx="3"/>
            <a:endCxn id="47" idx="1"/>
          </p:cNvCxnSpPr>
          <p:nvPr/>
        </p:nvCxnSpPr>
        <p:spPr>
          <a:xfrm>
            <a:off x="5329014" y="2305203"/>
            <a:ext cx="181625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0" name="矩形 49"/>
          <p:cNvSpPr/>
          <p:nvPr/>
        </p:nvSpPr>
        <p:spPr>
          <a:xfrm>
            <a:off x="7145268" y="2744385"/>
            <a:ext cx="2225310" cy="5260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同步选择，同步展示，中等时间。</a:t>
            </a:r>
            <a:endParaRPr lang="zh-CN" altLang="en-US" sz="1400" dirty="0"/>
          </a:p>
        </p:txBody>
      </p:sp>
      <p:cxnSp>
        <p:nvCxnSpPr>
          <p:cNvPr id="51" name="直接箭头连接符 50"/>
          <p:cNvCxnSpPr/>
          <p:nvPr/>
        </p:nvCxnSpPr>
        <p:spPr>
          <a:xfrm>
            <a:off x="5335759" y="3005032"/>
            <a:ext cx="181625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2" name="矩形 51"/>
          <p:cNvSpPr/>
          <p:nvPr/>
        </p:nvSpPr>
        <p:spPr>
          <a:xfrm>
            <a:off x="7145268" y="3317571"/>
            <a:ext cx="2225310" cy="5260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t>同步独立进行，较短时间。</a:t>
            </a:r>
            <a:endParaRPr lang="zh-CN" altLang="en-US" sz="1400" dirty="0"/>
          </a:p>
        </p:txBody>
      </p:sp>
      <p:cxnSp>
        <p:nvCxnSpPr>
          <p:cNvPr id="53" name="直接箭头连接符 52"/>
          <p:cNvCxnSpPr>
            <a:stCxn id="38" idx="3"/>
            <a:endCxn id="52" idx="1"/>
          </p:cNvCxnSpPr>
          <p:nvPr/>
        </p:nvCxnSpPr>
        <p:spPr>
          <a:xfrm>
            <a:off x="5330361" y="3580595"/>
            <a:ext cx="1814907"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7145268" y="4463943"/>
            <a:ext cx="2225310" cy="5260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较短</a:t>
            </a:r>
            <a:r>
              <a:rPr lang="zh-CN" altLang="en-US" sz="1400" dirty="0" smtClean="0"/>
              <a:t>单卡思考时间，打出卡牌后时间重置。</a:t>
            </a:r>
            <a:endParaRPr lang="zh-CN" altLang="en-US" sz="1400" dirty="0"/>
          </a:p>
        </p:txBody>
      </p:sp>
      <p:cxnSp>
        <p:nvCxnSpPr>
          <p:cNvPr id="55" name="直接箭头连接符 54"/>
          <p:cNvCxnSpPr>
            <a:stCxn id="40" idx="3"/>
            <a:endCxn id="54" idx="1"/>
          </p:cNvCxnSpPr>
          <p:nvPr/>
        </p:nvCxnSpPr>
        <p:spPr>
          <a:xfrm>
            <a:off x="5335759" y="4726967"/>
            <a:ext cx="1809509"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horizontal)">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randombar(horizontal)">
                                      <p:cBhvr>
                                        <p:cTn id="12" dur="500"/>
                                        <p:tgtEl>
                                          <p:spTgt spid="34"/>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randombar(horizontal)">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randombar(horizontal)">
                                      <p:cBhvr>
                                        <p:cTn id="22" dur="500"/>
                                        <p:tgtEl>
                                          <p:spTgt spid="36"/>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randombar(horizontal)">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randombar(horizontal)">
                                      <p:cBhvr>
                                        <p:cTn id="32" dur="500"/>
                                        <p:tgtEl>
                                          <p:spTgt spid="43"/>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randombar(horizontal)">
                                      <p:cBhvr>
                                        <p:cTn id="37" dur="500"/>
                                        <p:tgtEl>
                                          <p:spTgt spid="37"/>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randombar(horizontal)">
                                      <p:cBhvr>
                                        <p:cTn id="42" dur="500"/>
                                        <p:tgtEl>
                                          <p:spTgt spid="38"/>
                                        </p:tgtEl>
                                      </p:cBhvr>
                                    </p:animEffect>
                                  </p:childTnLst>
                                </p:cTn>
                              </p:par>
                              <p:par>
                                <p:cTn id="43" presetID="14" presetClass="entr" presetSubtype="10" fill="hold" grpId="0" nodeType="withEffect">
                                  <p:stCondLst>
                                    <p:cond delay="0"/>
                                  </p:stCondLst>
                                  <p:childTnLst>
                                    <p:set>
                                      <p:cBhvr>
                                        <p:cTn id="44" dur="1" fill="hold">
                                          <p:stCondLst>
                                            <p:cond delay="0"/>
                                          </p:stCondLst>
                                        </p:cTn>
                                        <p:tgtEl>
                                          <p:spTgt spid="39"/>
                                        </p:tgtEl>
                                        <p:attrNameLst>
                                          <p:attrName>style.visibility</p:attrName>
                                        </p:attrNameLst>
                                      </p:cBhvr>
                                      <p:to>
                                        <p:strVal val="visible"/>
                                      </p:to>
                                    </p:set>
                                    <p:animEffect transition="in" filter="randombar(horizontal)">
                                      <p:cBhvr>
                                        <p:cTn id="45" dur="500"/>
                                        <p:tgtEl>
                                          <p:spTgt spid="39"/>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40"/>
                                        </p:tgtEl>
                                        <p:attrNameLst>
                                          <p:attrName>style.visibility</p:attrName>
                                        </p:attrNameLst>
                                      </p:cBhvr>
                                      <p:to>
                                        <p:strVal val="visible"/>
                                      </p:to>
                                    </p:set>
                                    <p:animEffect transition="in" filter="randombar(horizontal)">
                                      <p:cBhvr>
                                        <p:cTn id="48" dur="500"/>
                                        <p:tgtEl>
                                          <p:spTgt spid="40"/>
                                        </p:tgtEl>
                                      </p:cBhvr>
                                    </p:animEffect>
                                  </p:childTnLst>
                                </p:cTn>
                              </p:par>
                            </p:childTnLst>
                          </p:cTn>
                        </p:par>
                      </p:childTnLst>
                    </p:cTn>
                  </p:par>
                  <p:par>
                    <p:cTn id="49" fill="hold">
                      <p:stCondLst>
                        <p:cond delay="indefinite"/>
                      </p:stCondLst>
                      <p:childTnLst>
                        <p:par>
                          <p:cTn id="50" fill="hold">
                            <p:stCondLst>
                              <p:cond delay="0"/>
                            </p:stCondLst>
                            <p:childTnLst>
                              <p:par>
                                <p:cTn id="51" presetID="14" presetClass="entr" presetSubtype="10" fill="hold" grpId="0" nodeType="click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randombar(horizontal)">
                                      <p:cBhvr>
                                        <p:cTn id="53" dur="500"/>
                                        <p:tgtEl>
                                          <p:spTgt spid="41"/>
                                        </p:tgtEl>
                                      </p:cBhvr>
                                    </p:animEffect>
                                  </p:childTnLst>
                                </p:cTn>
                              </p:par>
                            </p:childTnLst>
                          </p:cTn>
                        </p:par>
                      </p:childTnLst>
                    </p:cTn>
                  </p:par>
                  <p:par>
                    <p:cTn id="54" fill="hold">
                      <p:stCondLst>
                        <p:cond delay="indefinite"/>
                      </p:stCondLst>
                      <p:childTnLst>
                        <p:par>
                          <p:cTn id="55" fill="hold">
                            <p:stCondLst>
                              <p:cond delay="0"/>
                            </p:stCondLst>
                            <p:childTnLst>
                              <p:par>
                                <p:cTn id="56" presetID="14" presetClass="entr" presetSubtype="10" fill="hold" grpId="0" nodeType="click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randombar(horizontal)">
                                      <p:cBhvr>
                                        <p:cTn id="58" dur="500"/>
                                        <p:tgtEl>
                                          <p:spTgt spid="21"/>
                                        </p:tgtEl>
                                      </p:cBhvr>
                                    </p:animEffect>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grpId="0" nodeType="clickEffect">
                                  <p:stCondLst>
                                    <p:cond delay="0"/>
                                  </p:stCondLst>
                                  <p:childTnLst>
                                    <p:set>
                                      <p:cBhvr>
                                        <p:cTn id="62" dur="1" fill="hold">
                                          <p:stCondLst>
                                            <p:cond delay="0"/>
                                          </p:stCondLst>
                                        </p:cTn>
                                        <p:tgtEl>
                                          <p:spTgt spid="44"/>
                                        </p:tgtEl>
                                        <p:attrNameLst>
                                          <p:attrName>style.visibility</p:attrName>
                                        </p:attrNameLst>
                                      </p:cBhvr>
                                      <p:to>
                                        <p:strVal val="visible"/>
                                      </p:to>
                                    </p:set>
                                    <p:animEffect transition="in" filter="randombar(horizontal)">
                                      <p:cBhvr>
                                        <p:cTn id="63" dur="500"/>
                                        <p:tgtEl>
                                          <p:spTgt spid="44"/>
                                        </p:tgtEl>
                                      </p:cBhvr>
                                    </p:animEffect>
                                  </p:childTnLst>
                                </p:cTn>
                              </p:par>
                            </p:childTnLst>
                          </p:cTn>
                        </p:par>
                      </p:childTnLst>
                    </p:cTn>
                  </p:par>
                  <p:par>
                    <p:cTn id="64" fill="hold">
                      <p:stCondLst>
                        <p:cond delay="indefinite"/>
                      </p:stCondLst>
                      <p:childTnLst>
                        <p:par>
                          <p:cTn id="65" fill="hold">
                            <p:stCondLst>
                              <p:cond delay="0"/>
                            </p:stCondLst>
                            <p:childTnLst>
                              <p:par>
                                <p:cTn id="66" presetID="14" presetClass="entr" presetSubtype="10" fill="hold" grpId="0" nodeType="clickEffect">
                                  <p:stCondLst>
                                    <p:cond delay="0"/>
                                  </p:stCondLst>
                                  <p:childTnLst>
                                    <p:set>
                                      <p:cBhvr>
                                        <p:cTn id="67" dur="1" fill="hold">
                                          <p:stCondLst>
                                            <p:cond delay="0"/>
                                          </p:stCondLst>
                                        </p:cTn>
                                        <p:tgtEl>
                                          <p:spTgt spid="42"/>
                                        </p:tgtEl>
                                        <p:attrNameLst>
                                          <p:attrName>style.visibility</p:attrName>
                                        </p:attrNameLst>
                                      </p:cBhvr>
                                      <p:to>
                                        <p:strVal val="visible"/>
                                      </p:to>
                                    </p:set>
                                    <p:animEffect transition="in" filter="randombar(horizontal)">
                                      <p:cBhvr>
                                        <p:cTn id="68" dur="500"/>
                                        <p:tgtEl>
                                          <p:spTgt spid="42"/>
                                        </p:tgtEl>
                                      </p:cBhvr>
                                    </p:animEffect>
                                  </p:childTnLst>
                                </p:cTn>
                              </p:par>
                            </p:childTnLst>
                          </p:cTn>
                        </p:par>
                      </p:childTnLst>
                    </p:cTn>
                  </p:par>
                  <p:par>
                    <p:cTn id="69" fill="hold">
                      <p:stCondLst>
                        <p:cond delay="indefinite"/>
                      </p:stCondLst>
                      <p:childTnLst>
                        <p:par>
                          <p:cTn id="70" fill="hold">
                            <p:stCondLst>
                              <p:cond delay="0"/>
                            </p:stCondLst>
                            <p:childTnLst>
                              <p:par>
                                <p:cTn id="71" presetID="14" presetClass="entr" presetSubtype="10" fill="hold" grpId="0" nodeType="click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randombar(horizontal)">
                                      <p:cBhvr>
                                        <p:cTn id="73" dur="500"/>
                                        <p:tgtEl>
                                          <p:spTgt spid="45"/>
                                        </p:tgtEl>
                                      </p:cBhvr>
                                    </p:animEffect>
                                  </p:childTnLst>
                                </p:cTn>
                              </p:par>
                            </p:childTnLst>
                          </p:cTn>
                        </p:par>
                      </p:childTnLst>
                    </p:cTn>
                  </p:par>
                  <p:par>
                    <p:cTn id="74" fill="hold">
                      <p:stCondLst>
                        <p:cond delay="indefinite"/>
                      </p:stCondLst>
                      <p:childTnLst>
                        <p:par>
                          <p:cTn id="75" fill="hold">
                            <p:stCondLst>
                              <p:cond delay="0"/>
                            </p:stCondLst>
                            <p:childTnLst>
                              <p:par>
                                <p:cTn id="76" presetID="14" presetClass="entr" presetSubtype="10" fill="hold" grpId="0" nodeType="clickEffect">
                                  <p:stCondLst>
                                    <p:cond delay="0"/>
                                  </p:stCondLst>
                                  <p:childTnLst>
                                    <p:set>
                                      <p:cBhvr>
                                        <p:cTn id="77" dur="1" fill="hold">
                                          <p:stCondLst>
                                            <p:cond delay="0"/>
                                          </p:stCondLst>
                                        </p:cTn>
                                        <p:tgtEl>
                                          <p:spTgt spid="46"/>
                                        </p:tgtEl>
                                        <p:attrNameLst>
                                          <p:attrName>style.visibility</p:attrName>
                                        </p:attrNameLst>
                                      </p:cBhvr>
                                      <p:to>
                                        <p:strVal val="visible"/>
                                      </p:to>
                                    </p:set>
                                    <p:animEffect transition="in" filter="randombar(horizontal)">
                                      <p:cBhvr>
                                        <p:cTn id="78" dur="500"/>
                                        <p:tgtEl>
                                          <p:spTgt spid="46"/>
                                        </p:tgtEl>
                                      </p:cBhvr>
                                    </p:animEffect>
                                  </p:childTnLst>
                                </p:cTn>
                              </p:par>
                              <p:par>
                                <p:cTn id="79" presetID="14" presetClass="entr" presetSubtype="1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animEffect transition="in" filter="randombar(horizontal)">
                                      <p:cBhvr>
                                        <p:cTn id="81" dur="500"/>
                                        <p:tgtEl>
                                          <p:spTgt spid="48"/>
                                        </p:tgtEl>
                                      </p:cBhvr>
                                    </p:animEffect>
                                  </p:childTnLst>
                                </p:cTn>
                              </p:par>
                            </p:childTnLst>
                          </p:cTn>
                        </p:par>
                      </p:childTnLst>
                    </p:cTn>
                  </p:par>
                  <p:par>
                    <p:cTn id="82" fill="hold">
                      <p:stCondLst>
                        <p:cond delay="indefinite"/>
                      </p:stCondLst>
                      <p:childTnLst>
                        <p:par>
                          <p:cTn id="83" fill="hold">
                            <p:stCondLst>
                              <p:cond delay="0"/>
                            </p:stCondLst>
                            <p:childTnLst>
                              <p:par>
                                <p:cTn id="84" presetID="14" presetClass="entr" presetSubtype="10" fill="hold" grpId="0" nodeType="clickEffect">
                                  <p:stCondLst>
                                    <p:cond delay="0"/>
                                  </p:stCondLst>
                                  <p:childTnLst>
                                    <p:set>
                                      <p:cBhvr>
                                        <p:cTn id="85" dur="1" fill="hold">
                                          <p:stCondLst>
                                            <p:cond delay="0"/>
                                          </p:stCondLst>
                                        </p:cTn>
                                        <p:tgtEl>
                                          <p:spTgt spid="47"/>
                                        </p:tgtEl>
                                        <p:attrNameLst>
                                          <p:attrName>style.visibility</p:attrName>
                                        </p:attrNameLst>
                                      </p:cBhvr>
                                      <p:to>
                                        <p:strVal val="visible"/>
                                      </p:to>
                                    </p:set>
                                    <p:animEffect transition="in" filter="randombar(horizontal)">
                                      <p:cBhvr>
                                        <p:cTn id="86" dur="500"/>
                                        <p:tgtEl>
                                          <p:spTgt spid="47"/>
                                        </p:tgtEl>
                                      </p:cBhvr>
                                    </p:animEffect>
                                  </p:childTnLst>
                                </p:cTn>
                              </p:par>
                              <p:par>
                                <p:cTn id="87" presetID="14" presetClass="entr" presetSubtype="10" fill="hold" nodeType="withEffect">
                                  <p:stCondLst>
                                    <p:cond delay="0"/>
                                  </p:stCondLst>
                                  <p:childTnLst>
                                    <p:set>
                                      <p:cBhvr>
                                        <p:cTn id="88" dur="1" fill="hold">
                                          <p:stCondLst>
                                            <p:cond delay="0"/>
                                          </p:stCondLst>
                                        </p:cTn>
                                        <p:tgtEl>
                                          <p:spTgt spid="49"/>
                                        </p:tgtEl>
                                        <p:attrNameLst>
                                          <p:attrName>style.visibility</p:attrName>
                                        </p:attrNameLst>
                                      </p:cBhvr>
                                      <p:to>
                                        <p:strVal val="visible"/>
                                      </p:to>
                                    </p:set>
                                    <p:animEffect transition="in" filter="randombar(horizontal)">
                                      <p:cBhvr>
                                        <p:cTn id="89" dur="500"/>
                                        <p:tgtEl>
                                          <p:spTgt spid="49"/>
                                        </p:tgtEl>
                                      </p:cBhvr>
                                    </p:animEffect>
                                  </p:childTnLst>
                                </p:cTn>
                              </p:par>
                            </p:childTnLst>
                          </p:cTn>
                        </p:par>
                      </p:childTnLst>
                    </p:cTn>
                  </p:par>
                  <p:par>
                    <p:cTn id="90" fill="hold">
                      <p:stCondLst>
                        <p:cond delay="indefinite"/>
                      </p:stCondLst>
                      <p:childTnLst>
                        <p:par>
                          <p:cTn id="91" fill="hold">
                            <p:stCondLst>
                              <p:cond delay="0"/>
                            </p:stCondLst>
                            <p:childTnLst>
                              <p:par>
                                <p:cTn id="92" presetID="14" presetClass="entr" presetSubtype="10" fill="hold" grpId="0" nodeType="clickEffect">
                                  <p:stCondLst>
                                    <p:cond delay="0"/>
                                  </p:stCondLst>
                                  <p:childTnLst>
                                    <p:set>
                                      <p:cBhvr>
                                        <p:cTn id="93" dur="1" fill="hold">
                                          <p:stCondLst>
                                            <p:cond delay="0"/>
                                          </p:stCondLst>
                                        </p:cTn>
                                        <p:tgtEl>
                                          <p:spTgt spid="50"/>
                                        </p:tgtEl>
                                        <p:attrNameLst>
                                          <p:attrName>style.visibility</p:attrName>
                                        </p:attrNameLst>
                                      </p:cBhvr>
                                      <p:to>
                                        <p:strVal val="visible"/>
                                      </p:to>
                                    </p:set>
                                    <p:animEffect transition="in" filter="randombar(horizontal)">
                                      <p:cBhvr>
                                        <p:cTn id="94" dur="500"/>
                                        <p:tgtEl>
                                          <p:spTgt spid="50"/>
                                        </p:tgtEl>
                                      </p:cBhvr>
                                    </p:animEffect>
                                  </p:childTnLst>
                                </p:cTn>
                              </p:par>
                              <p:par>
                                <p:cTn id="95" presetID="14" presetClass="entr" presetSubtype="10" fill="hold" nodeType="withEffect">
                                  <p:stCondLst>
                                    <p:cond delay="0"/>
                                  </p:stCondLst>
                                  <p:childTnLst>
                                    <p:set>
                                      <p:cBhvr>
                                        <p:cTn id="96" dur="1" fill="hold">
                                          <p:stCondLst>
                                            <p:cond delay="0"/>
                                          </p:stCondLst>
                                        </p:cTn>
                                        <p:tgtEl>
                                          <p:spTgt spid="51"/>
                                        </p:tgtEl>
                                        <p:attrNameLst>
                                          <p:attrName>style.visibility</p:attrName>
                                        </p:attrNameLst>
                                      </p:cBhvr>
                                      <p:to>
                                        <p:strVal val="visible"/>
                                      </p:to>
                                    </p:set>
                                    <p:animEffect transition="in" filter="randombar(horizontal)">
                                      <p:cBhvr>
                                        <p:cTn id="97" dur="500"/>
                                        <p:tgtEl>
                                          <p:spTgt spid="51"/>
                                        </p:tgtEl>
                                      </p:cBhvr>
                                    </p:animEffect>
                                  </p:childTnLst>
                                </p:cTn>
                              </p:par>
                            </p:childTnLst>
                          </p:cTn>
                        </p:par>
                      </p:childTnLst>
                    </p:cTn>
                  </p:par>
                  <p:par>
                    <p:cTn id="98" fill="hold">
                      <p:stCondLst>
                        <p:cond delay="indefinite"/>
                      </p:stCondLst>
                      <p:childTnLst>
                        <p:par>
                          <p:cTn id="99" fill="hold">
                            <p:stCondLst>
                              <p:cond delay="0"/>
                            </p:stCondLst>
                            <p:childTnLst>
                              <p:par>
                                <p:cTn id="100" presetID="14" presetClass="entr" presetSubtype="10" fill="hold" grpId="0" nodeType="clickEffect">
                                  <p:stCondLst>
                                    <p:cond delay="0"/>
                                  </p:stCondLst>
                                  <p:childTnLst>
                                    <p:set>
                                      <p:cBhvr>
                                        <p:cTn id="101" dur="1" fill="hold">
                                          <p:stCondLst>
                                            <p:cond delay="0"/>
                                          </p:stCondLst>
                                        </p:cTn>
                                        <p:tgtEl>
                                          <p:spTgt spid="52"/>
                                        </p:tgtEl>
                                        <p:attrNameLst>
                                          <p:attrName>style.visibility</p:attrName>
                                        </p:attrNameLst>
                                      </p:cBhvr>
                                      <p:to>
                                        <p:strVal val="visible"/>
                                      </p:to>
                                    </p:set>
                                    <p:animEffect transition="in" filter="randombar(horizontal)">
                                      <p:cBhvr>
                                        <p:cTn id="102" dur="500"/>
                                        <p:tgtEl>
                                          <p:spTgt spid="52"/>
                                        </p:tgtEl>
                                      </p:cBhvr>
                                    </p:animEffect>
                                  </p:childTnLst>
                                </p:cTn>
                              </p:par>
                              <p:par>
                                <p:cTn id="103" presetID="14" presetClass="entr" presetSubtype="10" fill="hold" nodeType="withEffect">
                                  <p:stCondLst>
                                    <p:cond delay="0"/>
                                  </p:stCondLst>
                                  <p:childTnLst>
                                    <p:set>
                                      <p:cBhvr>
                                        <p:cTn id="104" dur="1" fill="hold">
                                          <p:stCondLst>
                                            <p:cond delay="0"/>
                                          </p:stCondLst>
                                        </p:cTn>
                                        <p:tgtEl>
                                          <p:spTgt spid="53"/>
                                        </p:tgtEl>
                                        <p:attrNameLst>
                                          <p:attrName>style.visibility</p:attrName>
                                        </p:attrNameLst>
                                      </p:cBhvr>
                                      <p:to>
                                        <p:strVal val="visible"/>
                                      </p:to>
                                    </p:set>
                                    <p:animEffect transition="in" filter="randombar(horizontal)">
                                      <p:cBhvr>
                                        <p:cTn id="105" dur="500"/>
                                        <p:tgtEl>
                                          <p:spTgt spid="53"/>
                                        </p:tgtEl>
                                      </p:cBhvr>
                                    </p:animEffect>
                                  </p:childTnLst>
                                </p:cTn>
                              </p:par>
                            </p:childTnLst>
                          </p:cTn>
                        </p:par>
                      </p:childTnLst>
                    </p:cTn>
                  </p:par>
                  <p:par>
                    <p:cTn id="106" fill="hold">
                      <p:stCondLst>
                        <p:cond delay="indefinite"/>
                      </p:stCondLst>
                      <p:childTnLst>
                        <p:par>
                          <p:cTn id="107" fill="hold">
                            <p:stCondLst>
                              <p:cond delay="0"/>
                            </p:stCondLst>
                            <p:childTnLst>
                              <p:par>
                                <p:cTn id="108" presetID="14" presetClass="entr" presetSubtype="10" fill="hold" grpId="0" nodeType="clickEffect">
                                  <p:stCondLst>
                                    <p:cond delay="0"/>
                                  </p:stCondLst>
                                  <p:childTnLst>
                                    <p:set>
                                      <p:cBhvr>
                                        <p:cTn id="109" dur="1" fill="hold">
                                          <p:stCondLst>
                                            <p:cond delay="0"/>
                                          </p:stCondLst>
                                        </p:cTn>
                                        <p:tgtEl>
                                          <p:spTgt spid="54"/>
                                        </p:tgtEl>
                                        <p:attrNameLst>
                                          <p:attrName>style.visibility</p:attrName>
                                        </p:attrNameLst>
                                      </p:cBhvr>
                                      <p:to>
                                        <p:strVal val="visible"/>
                                      </p:to>
                                    </p:set>
                                    <p:animEffect transition="in" filter="randombar(horizontal)">
                                      <p:cBhvr>
                                        <p:cTn id="110" dur="500"/>
                                        <p:tgtEl>
                                          <p:spTgt spid="54"/>
                                        </p:tgtEl>
                                      </p:cBhvr>
                                    </p:animEffect>
                                  </p:childTnLst>
                                </p:cTn>
                              </p:par>
                              <p:par>
                                <p:cTn id="111" presetID="14" presetClass="entr" presetSubtype="10" fill="hold" nodeType="withEffect">
                                  <p:stCondLst>
                                    <p:cond delay="0"/>
                                  </p:stCondLst>
                                  <p:childTnLst>
                                    <p:set>
                                      <p:cBhvr>
                                        <p:cTn id="112" dur="1" fill="hold">
                                          <p:stCondLst>
                                            <p:cond delay="0"/>
                                          </p:stCondLst>
                                        </p:cTn>
                                        <p:tgtEl>
                                          <p:spTgt spid="55"/>
                                        </p:tgtEl>
                                        <p:attrNameLst>
                                          <p:attrName>style.visibility</p:attrName>
                                        </p:attrNameLst>
                                      </p:cBhvr>
                                      <p:to>
                                        <p:strVal val="visible"/>
                                      </p:to>
                                    </p:set>
                                    <p:animEffect transition="in" filter="randombar(horizontal)">
                                      <p:cBhvr>
                                        <p:cTn id="113"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50" grpId="0" animBg="1"/>
      <p:bldP spid="52" grpId="0" animBg="1"/>
      <p:bldP spid="5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牌组构筑</a:t>
            </a:r>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13" name="矩形 12"/>
          <p:cNvSpPr/>
          <p:nvPr/>
        </p:nvSpPr>
        <p:spPr>
          <a:xfrm>
            <a:off x="1226820" y="3178968"/>
            <a:ext cx="1650775" cy="9144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a:t>牌</a:t>
            </a:r>
            <a:r>
              <a:rPr lang="zh-CN" altLang="en-US" dirty="0" smtClean="0"/>
              <a:t>组构筑</a:t>
            </a:r>
            <a:endParaRPr lang="zh-CN" altLang="en-US" dirty="0"/>
          </a:p>
        </p:txBody>
      </p:sp>
      <p:sp>
        <p:nvSpPr>
          <p:cNvPr id="14" name="矩形 13"/>
          <p:cNvSpPr/>
          <p:nvPr/>
        </p:nvSpPr>
        <p:spPr>
          <a:xfrm>
            <a:off x="3861163" y="2723576"/>
            <a:ext cx="1328354" cy="5380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角色卡</a:t>
            </a:r>
            <a:endParaRPr lang="zh-CN" altLang="en-US" dirty="0"/>
          </a:p>
        </p:txBody>
      </p:sp>
      <p:sp>
        <p:nvSpPr>
          <p:cNvPr id="15" name="矩形 14"/>
          <p:cNvSpPr/>
          <p:nvPr/>
        </p:nvSpPr>
        <p:spPr>
          <a:xfrm>
            <a:off x="3861163" y="3864768"/>
            <a:ext cx="1328354" cy="5380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任务卡</a:t>
            </a:r>
            <a:endParaRPr lang="en-US" altLang="zh-CN" dirty="0" smtClean="0"/>
          </a:p>
        </p:txBody>
      </p:sp>
      <p:cxnSp>
        <p:nvCxnSpPr>
          <p:cNvPr id="6" name="肘形连接符 5"/>
          <p:cNvCxnSpPr>
            <a:stCxn id="13" idx="3"/>
            <a:endCxn id="14" idx="1"/>
          </p:cNvCxnSpPr>
          <p:nvPr/>
        </p:nvCxnSpPr>
        <p:spPr>
          <a:xfrm flipV="1">
            <a:off x="2877595" y="2992581"/>
            <a:ext cx="983568" cy="643587"/>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2" name="肘形连接符 11"/>
          <p:cNvCxnSpPr>
            <a:stCxn id="13" idx="3"/>
            <a:endCxn id="15" idx="1"/>
          </p:cNvCxnSpPr>
          <p:nvPr/>
        </p:nvCxnSpPr>
        <p:spPr>
          <a:xfrm>
            <a:off x="2877595" y="3636168"/>
            <a:ext cx="983568" cy="497605"/>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8" name="矩形 27"/>
          <p:cNvSpPr/>
          <p:nvPr/>
        </p:nvSpPr>
        <p:spPr>
          <a:xfrm>
            <a:off x="6329249" y="1325907"/>
            <a:ext cx="3408515" cy="17456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t>选择一张角色卡，视为在你操控下进行战斗的角色。</a:t>
            </a:r>
            <a:endParaRPr lang="en-US" altLang="zh-CN" dirty="0" smtClean="0"/>
          </a:p>
          <a:p>
            <a:endParaRPr lang="en-US" altLang="zh-CN" dirty="0"/>
          </a:p>
          <a:p>
            <a:r>
              <a:rPr lang="zh-CN" altLang="en-US" dirty="0" smtClean="0"/>
              <a:t>类比：炉石</a:t>
            </a:r>
            <a:r>
              <a:rPr lang="en-US" altLang="zh-CN" dirty="0" smtClean="0"/>
              <a:t>9</a:t>
            </a:r>
            <a:r>
              <a:rPr lang="zh-CN" altLang="en-US" dirty="0" smtClean="0"/>
              <a:t>大职业即为</a:t>
            </a:r>
            <a:r>
              <a:rPr lang="en-US" altLang="zh-CN" dirty="0" smtClean="0"/>
              <a:t>9</a:t>
            </a:r>
            <a:r>
              <a:rPr lang="zh-CN" altLang="en-US" dirty="0" smtClean="0"/>
              <a:t>个角色。</a:t>
            </a:r>
            <a:endParaRPr lang="zh-CN" altLang="en-US" dirty="0"/>
          </a:p>
        </p:txBody>
      </p:sp>
      <p:cxnSp>
        <p:nvCxnSpPr>
          <p:cNvPr id="29" name="肘形连接符 28"/>
          <p:cNvCxnSpPr>
            <a:stCxn id="14" idx="3"/>
            <a:endCxn id="28" idx="1"/>
          </p:cNvCxnSpPr>
          <p:nvPr/>
        </p:nvCxnSpPr>
        <p:spPr>
          <a:xfrm flipV="1">
            <a:off x="5189517" y="2198744"/>
            <a:ext cx="1139732" cy="793837"/>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6329249" y="3776354"/>
            <a:ext cx="3408515" cy="19887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t>从众多任务卡中选择</a:t>
            </a:r>
            <a:r>
              <a:rPr lang="en-US" altLang="zh-CN" dirty="0" smtClean="0"/>
              <a:t>6</a:t>
            </a:r>
            <a:r>
              <a:rPr lang="zh-CN" altLang="en-US" dirty="0" smtClean="0"/>
              <a:t>张（数量暂定），作为你在本局游戏中使用的任务卡组。</a:t>
            </a:r>
            <a:endParaRPr lang="en-US" altLang="zh-CN" dirty="0" smtClean="0"/>
          </a:p>
          <a:p>
            <a:endParaRPr lang="en-US" altLang="zh-CN" dirty="0"/>
          </a:p>
          <a:p>
            <a:r>
              <a:rPr lang="zh-CN" altLang="en-US" dirty="0" smtClean="0"/>
              <a:t>类比：炉石使用</a:t>
            </a:r>
            <a:r>
              <a:rPr lang="en-US" altLang="zh-CN" dirty="0" smtClean="0"/>
              <a:t>30</a:t>
            </a:r>
            <a:r>
              <a:rPr lang="zh-CN" altLang="en-US" dirty="0" smtClean="0"/>
              <a:t>张卡构建牌组，本游戏使用</a:t>
            </a:r>
            <a:r>
              <a:rPr lang="en-US" altLang="zh-CN" dirty="0" smtClean="0"/>
              <a:t>6</a:t>
            </a:r>
            <a:r>
              <a:rPr lang="zh-CN" altLang="en-US" dirty="0" smtClean="0"/>
              <a:t>张任务卡构建牌组。</a:t>
            </a:r>
            <a:endParaRPr lang="zh-CN" altLang="en-US" dirty="0"/>
          </a:p>
        </p:txBody>
      </p:sp>
      <p:cxnSp>
        <p:nvCxnSpPr>
          <p:cNvPr id="33" name="肘形连接符 32"/>
          <p:cNvCxnSpPr>
            <a:stCxn id="15" idx="3"/>
            <a:endCxn id="31" idx="1"/>
          </p:cNvCxnSpPr>
          <p:nvPr/>
        </p:nvCxnSpPr>
        <p:spPr>
          <a:xfrm>
            <a:off x="5189517" y="4133773"/>
            <a:ext cx="1139732" cy="636977"/>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72380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牌组构筑</a:t>
            </a:r>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14" name="矩形 13"/>
          <p:cNvSpPr/>
          <p:nvPr/>
        </p:nvSpPr>
        <p:spPr>
          <a:xfrm>
            <a:off x="1842110" y="2905294"/>
            <a:ext cx="2172347" cy="18949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t>通过多回合战斗获得胜利：</a:t>
            </a:r>
            <a:r>
              <a:rPr lang="zh-CN" altLang="en-US" b="1" dirty="0" smtClean="0">
                <a:solidFill>
                  <a:srgbClr val="FFFF00"/>
                </a:solidFill>
              </a:rPr>
              <a:t>杀死对方、逼疯对方、完成任务</a:t>
            </a:r>
            <a:r>
              <a:rPr lang="zh-CN" altLang="en-US" dirty="0" smtClean="0"/>
              <a:t>。</a:t>
            </a:r>
            <a:endParaRPr lang="zh-CN" altLang="en-US" dirty="0"/>
          </a:p>
        </p:txBody>
      </p:sp>
      <p:sp>
        <p:nvSpPr>
          <p:cNvPr id="15" name="矩形 14"/>
          <p:cNvSpPr/>
          <p:nvPr/>
        </p:nvSpPr>
        <p:spPr>
          <a:xfrm>
            <a:off x="5001791" y="3274786"/>
            <a:ext cx="2219003" cy="105161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b="1" dirty="0" smtClean="0"/>
              <a:t>单一回合完整流程。</a:t>
            </a:r>
            <a:endParaRPr lang="en-US" altLang="zh-CN" b="1" dirty="0" smtClean="0"/>
          </a:p>
        </p:txBody>
      </p:sp>
      <p:sp>
        <p:nvSpPr>
          <p:cNvPr id="22" name="矩形 21"/>
          <p:cNvSpPr/>
          <p:nvPr/>
        </p:nvSpPr>
        <p:spPr>
          <a:xfrm>
            <a:off x="2322990" y="1903819"/>
            <a:ext cx="1210588" cy="400110"/>
          </a:xfrm>
          <a:prstGeom prst="rect">
            <a:avLst/>
          </a:prstGeom>
        </p:spPr>
        <p:style>
          <a:lnRef idx="3">
            <a:schemeClr val="lt1"/>
          </a:lnRef>
          <a:fillRef idx="1">
            <a:schemeClr val="accent6"/>
          </a:fillRef>
          <a:effectRef idx="1">
            <a:schemeClr val="accent6"/>
          </a:effectRef>
          <a:fontRef idx="minor">
            <a:schemeClr val="lt1"/>
          </a:fontRef>
        </p:style>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开始游戏</a:t>
            </a:r>
            <a:endParaRPr lang="en-US" altLang="zh-CN" sz="2000" b="1" dirty="0">
              <a:solidFill>
                <a:schemeClr val="bg1"/>
              </a:solidFill>
              <a:latin typeface="微软雅黑" panose="020B0503020204020204" pitchFamily="34" charset="-122"/>
              <a:ea typeface="微软雅黑" panose="020B0503020204020204" pitchFamily="34" charset="-122"/>
              <a:sym typeface="+mn-ea"/>
            </a:endParaRPr>
          </a:p>
        </p:txBody>
      </p:sp>
      <p:cxnSp>
        <p:nvCxnSpPr>
          <p:cNvPr id="19" name="肘形连接符 18"/>
          <p:cNvCxnSpPr>
            <a:stCxn id="22" idx="2"/>
            <a:endCxn id="14" idx="0"/>
          </p:cNvCxnSpPr>
          <p:nvPr/>
        </p:nvCxnSpPr>
        <p:spPr>
          <a:xfrm rot="5400000">
            <a:off x="2627602" y="2604611"/>
            <a:ext cx="601365" cy="1270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4108861" y="3649893"/>
            <a:ext cx="829053" cy="2044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8937346" y="3285310"/>
            <a:ext cx="165077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战斗阶段</a:t>
            </a:r>
            <a:endParaRPr lang="zh-CN" altLang="en-US" dirty="0"/>
          </a:p>
        </p:txBody>
      </p:sp>
      <p:sp>
        <p:nvSpPr>
          <p:cNvPr id="27" name="矩形 26"/>
          <p:cNvSpPr/>
          <p:nvPr/>
        </p:nvSpPr>
        <p:spPr>
          <a:xfrm>
            <a:off x="8937346" y="2103874"/>
            <a:ext cx="165077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备战阶段</a:t>
            </a:r>
            <a:endParaRPr lang="zh-CN" altLang="en-US" dirty="0"/>
          </a:p>
        </p:txBody>
      </p:sp>
      <p:sp>
        <p:nvSpPr>
          <p:cNvPr id="30" name="矩形 29"/>
          <p:cNvSpPr/>
          <p:nvPr/>
        </p:nvSpPr>
        <p:spPr>
          <a:xfrm>
            <a:off x="8937346" y="4457307"/>
            <a:ext cx="165077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结算阶段</a:t>
            </a:r>
            <a:endParaRPr lang="zh-CN" altLang="en-US" dirty="0"/>
          </a:p>
        </p:txBody>
      </p:sp>
      <p:cxnSp>
        <p:nvCxnSpPr>
          <p:cNvPr id="32" name="肘形连接符 31"/>
          <p:cNvCxnSpPr>
            <a:stCxn id="15" idx="3"/>
            <a:endCxn id="27" idx="1"/>
          </p:cNvCxnSpPr>
          <p:nvPr/>
        </p:nvCxnSpPr>
        <p:spPr>
          <a:xfrm flipV="1">
            <a:off x="7220794" y="2561074"/>
            <a:ext cx="1716552" cy="123952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15" idx="3"/>
            <a:endCxn id="30" idx="1"/>
          </p:cNvCxnSpPr>
          <p:nvPr/>
        </p:nvCxnSpPr>
        <p:spPr>
          <a:xfrm>
            <a:off x="7220794" y="3800594"/>
            <a:ext cx="1716552" cy="1113913"/>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66580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备战阶段</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11" name="矩形 10"/>
          <p:cNvSpPr/>
          <p:nvPr/>
        </p:nvSpPr>
        <p:spPr>
          <a:xfrm>
            <a:off x="830527" y="1511116"/>
            <a:ext cx="1650775" cy="9927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选择并打出</a:t>
            </a:r>
            <a:r>
              <a:rPr lang="zh-CN" altLang="en-US" b="1" u="sng" dirty="0" smtClean="0">
                <a:solidFill>
                  <a:srgbClr val="FFFF00"/>
                </a:solidFill>
              </a:rPr>
              <a:t>任务卡</a:t>
            </a:r>
            <a:endParaRPr lang="zh-CN" altLang="en-US" b="1" u="sng" dirty="0">
              <a:solidFill>
                <a:srgbClr val="FFFF00"/>
              </a:solidFill>
            </a:endParaRPr>
          </a:p>
        </p:txBody>
      </p:sp>
      <p:pic>
        <p:nvPicPr>
          <p:cNvPr id="1030" name="Picture 6" descr="E:\YL工作文档\1_印斯茅斯疑云\卡牌简版\成稿\任务卡.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319355" y="345787"/>
            <a:ext cx="2773450" cy="1970974"/>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p:cNvSpPr/>
          <p:nvPr/>
        </p:nvSpPr>
        <p:spPr>
          <a:xfrm>
            <a:off x="830527" y="3485097"/>
            <a:ext cx="170741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结算任务卡，抽取环境卡</a:t>
            </a:r>
            <a:endParaRPr lang="zh-CN" altLang="en-US" dirty="0"/>
          </a:p>
        </p:txBody>
      </p:sp>
      <p:sp>
        <p:nvSpPr>
          <p:cNvPr id="12" name="右箭头 11"/>
          <p:cNvSpPr/>
          <p:nvPr/>
        </p:nvSpPr>
        <p:spPr>
          <a:xfrm rot="5400000">
            <a:off x="1285285" y="2818830"/>
            <a:ext cx="741245" cy="2319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02203" y="5470787"/>
            <a:ext cx="165077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打出道具卡</a:t>
            </a:r>
            <a:endParaRPr lang="zh-CN" altLang="en-US" dirty="0"/>
          </a:p>
        </p:txBody>
      </p:sp>
      <p:sp>
        <p:nvSpPr>
          <p:cNvPr id="14" name="右箭头 13"/>
          <p:cNvSpPr/>
          <p:nvPr/>
        </p:nvSpPr>
        <p:spPr>
          <a:xfrm rot="5400000">
            <a:off x="1285286" y="4881678"/>
            <a:ext cx="741245" cy="2319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298066" y="2980379"/>
            <a:ext cx="1589478" cy="2139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矩形 15"/>
          <p:cNvSpPr/>
          <p:nvPr/>
        </p:nvSpPr>
        <p:spPr>
          <a:xfrm>
            <a:off x="3816236" y="1321111"/>
            <a:ext cx="3285208" cy="9927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zh-CN" altLang="en-US" dirty="0" smtClean="0"/>
              <a:t>从构筑好的</a:t>
            </a:r>
            <a:r>
              <a:rPr lang="en-US" altLang="zh-CN" dirty="0" smtClean="0"/>
              <a:t>6</a:t>
            </a:r>
            <a:r>
              <a:rPr lang="zh-CN" altLang="en-US" dirty="0" smtClean="0"/>
              <a:t>张中选择</a:t>
            </a:r>
            <a:r>
              <a:rPr lang="en-US" altLang="zh-CN" dirty="0" smtClean="0"/>
              <a:t>1</a:t>
            </a:r>
            <a:r>
              <a:rPr lang="zh-CN" altLang="en-US" dirty="0" smtClean="0"/>
              <a:t>张暗置，双方都选定后一同展示。</a:t>
            </a:r>
            <a:endParaRPr lang="zh-CN" altLang="en-US" dirty="0"/>
          </a:p>
        </p:txBody>
      </p:sp>
      <p:sp>
        <p:nvSpPr>
          <p:cNvPr id="19" name="矩形 18"/>
          <p:cNvSpPr/>
          <p:nvPr/>
        </p:nvSpPr>
        <p:spPr>
          <a:xfrm>
            <a:off x="3816234" y="2564174"/>
            <a:ext cx="5315889" cy="275624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zh-CN" altLang="en-US" dirty="0" smtClean="0"/>
              <a:t>首先，结算任务卡抽卡效果，双方从环境卡组中获得相应数量的环境卡。</a:t>
            </a:r>
            <a:endParaRPr lang="en-US" altLang="zh-CN" dirty="0" smtClean="0"/>
          </a:p>
          <a:p>
            <a:endParaRPr lang="en-US" altLang="zh-CN" dirty="0" smtClean="0"/>
          </a:p>
          <a:p>
            <a:r>
              <a:rPr lang="zh-CN" altLang="en-US" dirty="0" smtClean="0"/>
              <a:t>然后，结算任务卡卡面效果。卡面效果分为</a:t>
            </a:r>
            <a:r>
              <a:rPr lang="en-US" altLang="zh-CN" dirty="0" smtClean="0"/>
              <a:t>3</a:t>
            </a:r>
            <a:r>
              <a:rPr lang="zh-CN" altLang="en-US" dirty="0" smtClean="0"/>
              <a:t>类：</a:t>
            </a:r>
            <a:endParaRPr lang="en-US" altLang="zh-CN" dirty="0" smtClean="0"/>
          </a:p>
          <a:p>
            <a:r>
              <a:rPr lang="en-US" altLang="zh-CN" dirty="0" smtClean="0"/>
              <a:t>1.</a:t>
            </a:r>
            <a:r>
              <a:rPr lang="zh-CN" altLang="en-US" dirty="0" smtClean="0"/>
              <a:t>展示：展示效果及任务卡展示后立刻结算的效果。（同炉石</a:t>
            </a:r>
            <a:r>
              <a:rPr lang="zh-CN" altLang="en-US" b="1" dirty="0" smtClean="0"/>
              <a:t>战吼</a:t>
            </a:r>
            <a:r>
              <a:rPr lang="zh-CN" altLang="en-US" dirty="0" smtClean="0"/>
              <a:t>）</a:t>
            </a:r>
            <a:endParaRPr lang="en-US" altLang="zh-CN" dirty="0" smtClean="0"/>
          </a:p>
          <a:p>
            <a:r>
              <a:rPr lang="en-US" altLang="zh-CN" dirty="0" smtClean="0"/>
              <a:t>2.</a:t>
            </a:r>
            <a:r>
              <a:rPr lang="zh-CN" altLang="en-US" dirty="0" smtClean="0"/>
              <a:t>持续：持续效果没有特殊说明，但会在本回合一直生效（类比炉石</a:t>
            </a:r>
            <a:r>
              <a:rPr lang="zh-CN" altLang="en-US" b="1" dirty="0" smtClean="0"/>
              <a:t>法伤</a:t>
            </a:r>
            <a:r>
              <a:rPr lang="zh-CN" altLang="en-US" dirty="0" smtClean="0"/>
              <a:t>）。</a:t>
            </a:r>
            <a:endParaRPr lang="en-US" altLang="zh-CN" dirty="0" smtClean="0"/>
          </a:p>
          <a:p>
            <a:r>
              <a:rPr lang="en-US" altLang="zh-CN" dirty="0" smtClean="0"/>
              <a:t>3.</a:t>
            </a:r>
            <a:r>
              <a:rPr lang="zh-CN" altLang="en-US" dirty="0" smtClean="0"/>
              <a:t>触发：在某一条件达成时可以选择触发。</a:t>
            </a:r>
            <a:endParaRPr lang="zh-CN" altLang="en-US" dirty="0"/>
          </a:p>
        </p:txBody>
      </p:sp>
      <p:cxnSp>
        <p:nvCxnSpPr>
          <p:cNvPr id="4" name="肘形连接符 3"/>
          <p:cNvCxnSpPr>
            <a:stCxn id="11" idx="3"/>
            <a:endCxn id="16" idx="1"/>
          </p:cNvCxnSpPr>
          <p:nvPr/>
        </p:nvCxnSpPr>
        <p:spPr>
          <a:xfrm flipV="1">
            <a:off x="2481302" y="1817461"/>
            <a:ext cx="1334934" cy="1900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7" name="肘形连接符 6"/>
          <p:cNvCxnSpPr>
            <a:stCxn id="10" idx="3"/>
            <a:endCxn id="19" idx="1"/>
          </p:cNvCxnSpPr>
          <p:nvPr/>
        </p:nvCxnSpPr>
        <p:spPr>
          <a:xfrm>
            <a:off x="2537946" y="3942297"/>
            <a:ext cx="1278288" cy="1"/>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3816233" y="5653745"/>
            <a:ext cx="4080857" cy="9927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zh-CN" altLang="en-US" dirty="0" smtClean="0"/>
              <a:t>双方各自打出道具卡，并立即结算相关打出效果（如：打出绷带，恢复</a:t>
            </a:r>
            <a:r>
              <a:rPr lang="en-US" altLang="zh-CN" dirty="0" smtClean="0"/>
              <a:t>5</a:t>
            </a:r>
            <a:r>
              <a:rPr lang="zh-CN" altLang="en-US" dirty="0" smtClean="0"/>
              <a:t>点生命）。</a:t>
            </a:r>
            <a:endParaRPr lang="zh-CN" altLang="en-US" dirty="0"/>
          </a:p>
        </p:txBody>
      </p:sp>
      <p:cxnSp>
        <p:nvCxnSpPr>
          <p:cNvPr id="22" name="肘形连接符 21"/>
          <p:cNvCxnSpPr>
            <a:stCxn id="13" idx="3"/>
            <a:endCxn id="21" idx="1"/>
          </p:cNvCxnSpPr>
          <p:nvPr/>
        </p:nvCxnSpPr>
        <p:spPr>
          <a:xfrm>
            <a:off x="2452978" y="5927987"/>
            <a:ext cx="1363255" cy="222108"/>
          </a:xfrm>
          <a:prstGeom prst="bentConnector3">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animEffect transition="in" filter="randombar(horizontal)">
                                      <p:cBhvr>
                                        <p:cTn id="7" dur="500"/>
                                        <p:tgtEl>
                                          <p:spTgt spid="103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randombar(horizontal)">
                                      <p:cBhvr>
                                        <p:cTn id="12" dur="500"/>
                                        <p:tgtEl>
                                          <p:spTgt spid="10"/>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randombar(horizontal)">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randombar(horizontal)">
                                      <p:cBhvr>
                                        <p:cTn id="20" dur="500"/>
                                        <p:tgtEl>
                                          <p:spTgt spid="13"/>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randombar(horizontal)">
                                      <p:cBhvr>
                                        <p:cTn id="23" dur="500"/>
                                        <p:tgtEl>
                                          <p:spTgt spid="14"/>
                                        </p:tgtEl>
                                      </p:cBhvr>
                                    </p:animEffect>
                                  </p:childTnLst>
                                </p:cTn>
                              </p:par>
                              <p:par>
                                <p:cTn id="24" presetID="14" presetClass="entr" presetSubtype="10" fill="hold"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randombar(horizontal)">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randombar(horizontal)">
                                      <p:cBhvr>
                                        <p:cTn id="31" dur="500"/>
                                        <p:tgtEl>
                                          <p:spTgt spid="16"/>
                                        </p:tgtEl>
                                      </p:cBhvr>
                                    </p:animEffect>
                                  </p:childTnLst>
                                </p:cTn>
                              </p:par>
                            </p:childTnLst>
                          </p:cTn>
                        </p:par>
                      </p:childTnLst>
                    </p:cTn>
                  </p:par>
                  <p:par>
                    <p:cTn id="32" fill="hold">
                      <p:stCondLst>
                        <p:cond delay="indefinite"/>
                      </p:stCondLst>
                      <p:childTnLst>
                        <p:par>
                          <p:cTn id="33" fill="hold">
                            <p:stCondLst>
                              <p:cond delay="0"/>
                            </p:stCondLst>
                            <p:childTnLst>
                              <p:par>
                                <p:cTn id="34" presetID="14" presetClass="entr" presetSubtype="10" fill="hold" grpId="0" nodeType="click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randombar(horizontal)">
                                      <p:cBhvr>
                                        <p:cTn id="36" dur="500"/>
                                        <p:tgtEl>
                                          <p:spTgt spid="19"/>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grpId="0" nodeType="click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randombar(horizontal)">
                                      <p:cBhvr>
                                        <p:cTn id="4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3" grpId="0" animBg="1"/>
      <p:bldP spid="14" grpId="0" animBg="1"/>
      <p:bldP spid="16" grpId="0" animBg="1"/>
      <p:bldP spid="19" grpId="0" animBg="1"/>
      <p:bldP spid="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战斗阶段</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9" name="矩形 8"/>
          <p:cNvSpPr/>
          <p:nvPr/>
        </p:nvSpPr>
        <p:spPr>
          <a:xfrm>
            <a:off x="2718859" y="1402704"/>
            <a:ext cx="1395941" cy="5890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战斗行动</a:t>
            </a:r>
            <a:endParaRPr lang="zh-CN" altLang="en-US" dirty="0"/>
          </a:p>
        </p:txBody>
      </p:sp>
      <p:sp>
        <p:nvSpPr>
          <p:cNvPr id="13" name="矩形 12"/>
          <p:cNvSpPr/>
          <p:nvPr/>
        </p:nvSpPr>
        <p:spPr>
          <a:xfrm>
            <a:off x="5987799" y="1206902"/>
            <a:ext cx="4596051" cy="4062651"/>
          </a:xfrm>
          <a:prstGeom prst="rect">
            <a:avLst/>
          </a:prstGeom>
        </p:spPr>
        <p:style>
          <a:lnRef idx="1">
            <a:schemeClr val="dk1"/>
          </a:lnRef>
          <a:fillRef idx="2">
            <a:schemeClr val="dk1"/>
          </a:fillRef>
          <a:effectRef idx="1">
            <a:schemeClr val="dk1"/>
          </a:effectRef>
          <a:fontRef idx="minor">
            <a:schemeClr val="dk1"/>
          </a:fontRef>
        </p:style>
        <p:txBody>
          <a:bodyPr wrap="square">
            <a:spAutoFit/>
          </a:bodyPr>
          <a:lstStyle/>
          <a:p>
            <a:endParaRPr lang="en-US" altLang="zh-CN" sz="2000" dirty="0" smtClean="0">
              <a:solidFill>
                <a:schemeClr val="bg1"/>
              </a:solidFill>
              <a:latin typeface="微软雅黑" panose="020B0503020204020204" pitchFamily="34" charset="-122"/>
              <a:ea typeface="微软雅黑" panose="020B0503020204020204" pitchFamily="34" charset="-122"/>
              <a:sym typeface="+mn-ea"/>
            </a:endParaRPr>
          </a:p>
          <a:p>
            <a:r>
              <a:rPr lang="en-US" altLang="zh-CN" sz="2000" dirty="0" smtClean="0">
                <a:solidFill>
                  <a:schemeClr val="bg1"/>
                </a:solidFill>
                <a:latin typeface="微软雅黑" panose="020B0503020204020204" pitchFamily="34" charset="-122"/>
                <a:ea typeface="微软雅黑" panose="020B0503020204020204" pitchFamily="34" charset="-122"/>
                <a:sym typeface="+mn-ea"/>
              </a:rPr>
              <a:t>· </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开始战斗阶段后，会自动弹出</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攻击</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施法</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防御</a:t>
            </a:r>
            <a:r>
              <a:rPr lang="en-US" altLang="zh-CN" sz="2000" dirty="0" smtClean="0">
                <a:solidFill>
                  <a:schemeClr val="bg1"/>
                </a:solidFill>
                <a:latin typeface="微软雅黑" panose="020B0503020204020204" pitchFamily="34" charset="-122"/>
                <a:ea typeface="微软雅黑" panose="020B0503020204020204" pitchFamily="34" charset="-122"/>
                <a:sym typeface="+mn-ea"/>
              </a:rPr>
              <a:t>3</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个选项</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。如果玩家手中有</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闪避</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相关技能卡，则会额外弹出</a:t>
            </a:r>
            <a:r>
              <a:rPr lang="zh-CN" altLang="en-US" sz="2000" b="1" dirty="0" smtClean="0">
                <a:solidFill>
                  <a:schemeClr val="bg1"/>
                </a:solidFill>
                <a:latin typeface="微软雅黑" panose="020B0503020204020204" pitchFamily="34" charset="-122"/>
                <a:ea typeface="微软雅黑" panose="020B0503020204020204" pitchFamily="34" charset="-122"/>
                <a:sym typeface="+mn-ea"/>
              </a:rPr>
              <a:t>闪避</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选项。</a:t>
            </a:r>
            <a:endParaRPr lang="en-US" altLang="zh-CN" sz="2000"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sz="2000" dirty="0">
              <a:solidFill>
                <a:schemeClr val="bg1"/>
              </a:solidFill>
              <a:latin typeface="微软雅黑" panose="020B0503020204020204" pitchFamily="34" charset="-122"/>
              <a:ea typeface="微软雅黑" panose="020B0503020204020204" pitchFamily="34" charset="-122"/>
              <a:sym typeface="+mn-ea"/>
            </a:endParaRPr>
          </a:p>
          <a:p>
            <a:r>
              <a:rPr lang="en-US" altLang="zh-CN" sz="2000" dirty="0" smtClean="0">
                <a:solidFill>
                  <a:schemeClr val="bg1"/>
                </a:solidFill>
                <a:latin typeface="微软雅黑" panose="020B0503020204020204" pitchFamily="34" charset="-122"/>
                <a:ea typeface="微软雅黑" panose="020B0503020204020204" pitchFamily="34" charset="-122"/>
                <a:sym typeface="+mn-ea"/>
              </a:rPr>
              <a:t>· </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玩家从</a:t>
            </a:r>
            <a:r>
              <a:rPr lang="en-US" altLang="zh-CN" sz="2000" dirty="0" smtClean="0">
                <a:solidFill>
                  <a:schemeClr val="bg1"/>
                </a:solidFill>
                <a:latin typeface="微软雅黑" panose="020B0503020204020204" pitchFamily="34" charset="-122"/>
                <a:ea typeface="微软雅黑" panose="020B0503020204020204" pitchFamily="34" charset="-122"/>
                <a:sym typeface="+mn-ea"/>
              </a:rPr>
              <a:t>3</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（或</a:t>
            </a:r>
            <a:r>
              <a:rPr lang="en-US" altLang="zh-CN" sz="2000" dirty="0" smtClean="0">
                <a:solidFill>
                  <a:schemeClr val="bg1"/>
                </a:solidFill>
                <a:latin typeface="微软雅黑" panose="020B0503020204020204" pitchFamily="34" charset="-122"/>
                <a:ea typeface="微软雅黑" panose="020B0503020204020204" pitchFamily="34" charset="-122"/>
                <a:sym typeface="+mn-ea"/>
              </a:rPr>
              <a:t>4</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）种行动中选择一个。</a:t>
            </a:r>
            <a:endParaRPr lang="en-US" altLang="zh-CN" sz="2000" dirty="0" smtClean="0">
              <a:solidFill>
                <a:schemeClr val="bg1"/>
              </a:solidFill>
              <a:latin typeface="微软雅黑" panose="020B0503020204020204" pitchFamily="34" charset="-122"/>
              <a:ea typeface="微软雅黑" panose="020B0503020204020204" pitchFamily="34" charset="-122"/>
              <a:sym typeface="+mn-ea"/>
            </a:endParaRPr>
          </a:p>
          <a:p>
            <a:r>
              <a:rPr lang="zh-CN" altLang="en-US" sz="2000" dirty="0" smtClean="0">
                <a:solidFill>
                  <a:schemeClr val="bg1"/>
                </a:solidFill>
                <a:latin typeface="微软雅黑" panose="020B0503020204020204" pitchFamily="34" charset="-122"/>
                <a:ea typeface="微软雅黑" panose="020B0503020204020204" pitchFamily="34" charset="-122"/>
                <a:sym typeface="+mn-ea"/>
              </a:rPr>
              <a:t>然后，如果你手牌中有与行动对应的技能卡，决定是否使用技能卡。</a:t>
            </a:r>
            <a:endParaRPr lang="en-US" altLang="zh-CN" sz="2000"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sz="2000" dirty="0">
              <a:solidFill>
                <a:schemeClr val="bg1"/>
              </a:solidFill>
              <a:latin typeface="微软雅黑" panose="020B0503020204020204" pitchFamily="34" charset="-122"/>
              <a:ea typeface="微软雅黑" panose="020B0503020204020204" pitchFamily="34" charset="-122"/>
              <a:sym typeface="+mn-ea"/>
            </a:endParaRPr>
          </a:p>
          <a:p>
            <a:r>
              <a:rPr lang="en-US" altLang="zh-CN" sz="2000" dirty="0" smtClean="0">
                <a:solidFill>
                  <a:schemeClr val="bg1"/>
                </a:solidFill>
                <a:latin typeface="微软雅黑" panose="020B0503020204020204" pitchFamily="34" charset="-122"/>
                <a:ea typeface="微软雅黑" panose="020B0503020204020204" pitchFamily="34" charset="-122"/>
                <a:sym typeface="+mn-ea"/>
              </a:rPr>
              <a:t>· </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双方选择完成后，同步展示选择的行动</a:t>
            </a:r>
            <a:r>
              <a:rPr lang="en-US" altLang="zh-CN" sz="2000" dirty="0" smtClean="0">
                <a:solidFill>
                  <a:schemeClr val="bg1"/>
                </a:solidFill>
                <a:latin typeface="微软雅黑" panose="020B0503020204020204" pitchFamily="34" charset="-122"/>
                <a:ea typeface="微软雅黑" panose="020B0503020204020204" pitchFamily="34" charset="-122"/>
                <a:sym typeface="+mn-ea"/>
              </a:rPr>
              <a:t>/</a:t>
            </a:r>
            <a:r>
              <a:rPr lang="zh-CN" altLang="en-US" sz="2000" dirty="0" smtClean="0">
                <a:solidFill>
                  <a:schemeClr val="bg1"/>
                </a:solidFill>
                <a:latin typeface="微软雅黑" panose="020B0503020204020204" pitchFamily="34" charset="-122"/>
                <a:ea typeface="微软雅黑" panose="020B0503020204020204" pitchFamily="34" charset="-122"/>
                <a:sym typeface="+mn-ea"/>
              </a:rPr>
              <a:t>技能。</a:t>
            </a:r>
            <a:endParaRPr lang="en-US" altLang="zh-CN" sz="2000" dirty="0">
              <a:solidFill>
                <a:schemeClr val="bg1"/>
              </a:solidFill>
              <a:latin typeface="微软雅黑" panose="020B0503020204020204" pitchFamily="34" charset="-122"/>
              <a:ea typeface="微软雅黑" panose="020B0503020204020204" pitchFamily="34" charset="-122"/>
              <a:sym typeface="+mn-ea"/>
            </a:endParaRPr>
          </a:p>
          <a:p>
            <a:endParaRPr lang="en-US" altLang="zh-CN" sz="2000"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16" name="矩形 15"/>
          <p:cNvSpPr/>
          <p:nvPr/>
        </p:nvSpPr>
        <p:spPr>
          <a:xfrm>
            <a:off x="2718859" y="2448321"/>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骰子数量</a:t>
            </a:r>
            <a:endParaRPr lang="en-US" altLang="zh-CN" dirty="0" smtClean="0"/>
          </a:p>
        </p:txBody>
      </p:sp>
      <p:sp>
        <p:nvSpPr>
          <p:cNvPr id="19" name="矩形 18"/>
          <p:cNvSpPr/>
          <p:nvPr/>
        </p:nvSpPr>
        <p:spPr>
          <a:xfrm>
            <a:off x="2718858" y="3500896"/>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烧卡</a:t>
            </a:r>
            <a:endParaRPr lang="en-US" altLang="zh-CN" dirty="0" smtClean="0"/>
          </a:p>
        </p:txBody>
      </p:sp>
      <p:sp>
        <p:nvSpPr>
          <p:cNvPr id="20" name="矩形 19"/>
          <p:cNvSpPr/>
          <p:nvPr/>
        </p:nvSpPr>
        <p:spPr>
          <a:xfrm>
            <a:off x="2718858" y="4553471"/>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投掷骰子</a:t>
            </a:r>
            <a:endParaRPr lang="en-US" altLang="zh-CN" dirty="0" smtClean="0"/>
          </a:p>
        </p:txBody>
      </p:sp>
      <p:sp>
        <p:nvSpPr>
          <p:cNvPr id="21" name="矩形 20"/>
          <p:cNvSpPr/>
          <p:nvPr/>
        </p:nvSpPr>
        <p:spPr>
          <a:xfrm>
            <a:off x="2718858" y="5606046"/>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诡计卡</a:t>
            </a:r>
            <a:endParaRPr lang="en-US" altLang="zh-CN" dirty="0" smtClean="0"/>
          </a:p>
        </p:txBody>
      </p:sp>
      <p:cxnSp>
        <p:nvCxnSpPr>
          <p:cNvPr id="4" name="肘形连接符 3"/>
          <p:cNvCxnSpPr>
            <a:stCxn id="9" idx="3"/>
            <a:endCxn id="13" idx="1"/>
          </p:cNvCxnSpPr>
          <p:nvPr/>
        </p:nvCxnSpPr>
        <p:spPr>
          <a:xfrm>
            <a:off x="4114800" y="1697207"/>
            <a:ext cx="1872999" cy="1541021"/>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战斗阶段</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9" name="矩形 8"/>
          <p:cNvSpPr/>
          <p:nvPr/>
        </p:nvSpPr>
        <p:spPr>
          <a:xfrm>
            <a:off x="2718859" y="1402704"/>
            <a:ext cx="1395941" cy="5890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战斗行动</a:t>
            </a:r>
            <a:endParaRPr lang="zh-CN" altLang="en-US" dirty="0"/>
          </a:p>
        </p:txBody>
      </p:sp>
      <p:sp>
        <p:nvSpPr>
          <p:cNvPr id="13" name="矩形 12"/>
          <p:cNvSpPr/>
          <p:nvPr/>
        </p:nvSpPr>
        <p:spPr>
          <a:xfrm>
            <a:off x="5595911" y="837548"/>
            <a:ext cx="5495642" cy="2585323"/>
          </a:xfrm>
          <a:prstGeom prst="rect">
            <a:avLst/>
          </a:prstGeom>
        </p:spPr>
        <p:style>
          <a:lnRef idx="1">
            <a:schemeClr val="dk1"/>
          </a:lnRef>
          <a:fillRef idx="2">
            <a:schemeClr val="dk1"/>
          </a:fillRef>
          <a:effectRef idx="1">
            <a:schemeClr val="dk1"/>
          </a:effectRef>
          <a:fontRef idx="minor">
            <a:schemeClr val="dk1"/>
          </a:fontRef>
        </p:style>
        <p:txBody>
          <a:bodyPr wrap="square">
            <a:spAutoFit/>
          </a:bodyPr>
          <a:lstStyle/>
          <a:p>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r>
              <a:rPr lang="en-US" altLang="zh-CN" dirty="0" smtClean="0">
                <a:solidFill>
                  <a:schemeClr val="bg1"/>
                </a:solidFill>
                <a:latin typeface="微软雅黑" panose="020B0503020204020204" pitchFamily="34" charset="-122"/>
                <a:ea typeface="微软雅黑" panose="020B0503020204020204" pitchFamily="34" charset="-122"/>
                <a:sym typeface="+mn-ea"/>
              </a:rPr>
              <a:t>· </a:t>
            </a:r>
            <a:r>
              <a:rPr lang="zh-CN" altLang="en-US" dirty="0">
                <a:solidFill>
                  <a:schemeClr val="bg1"/>
                </a:solidFill>
                <a:latin typeface="微软雅黑" panose="020B0503020204020204" pitchFamily="34" charset="-122"/>
                <a:ea typeface="微软雅黑" panose="020B0503020204020204" pitchFamily="34" charset="-122"/>
                <a:sym typeface="+mn-ea"/>
              </a:rPr>
              <a:t>与战斗方式相应的能力值来结算（力量、洞察等</a:t>
            </a:r>
            <a:r>
              <a:rPr lang="zh-CN" altLang="en-US" dirty="0" smtClean="0">
                <a:solidFill>
                  <a:schemeClr val="bg1"/>
                </a:solidFill>
                <a:latin typeface="微软雅黑" panose="020B0503020204020204" pitchFamily="34" charset="-122"/>
                <a:ea typeface="微软雅黑" panose="020B0503020204020204" pitchFamily="34" charset="-122"/>
                <a:sym typeface="+mn-ea"/>
              </a:rPr>
              <a:t>），如果装备了与行动相符的装备时，装备会自动激活</a:t>
            </a:r>
            <a:r>
              <a:rPr lang="zh-CN" altLang="en-US" dirty="0" smtClean="0">
                <a:solidFill>
                  <a:schemeClr val="bg1"/>
                </a:solidFill>
                <a:latin typeface="微软雅黑" panose="020B0503020204020204" pitchFamily="34" charset="-122"/>
                <a:ea typeface="微软雅黑" panose="020B0503020204020204" pitchFamily="34" charset="-122"/>
                <a:sym typeface="+mn-ea"/>
              </a:rPr>
              <a:t>（并消耗耐久）</a:t>
            </a:r>
            <a:r>
              <a:rPr lang="zh-CN" altLang="en-US" dirty="0" smtClean="0">
                <a:solidFill>
                  <a:schemeClr val="bg1"/>
                </a:solidFill>
                <a:latin typeface="微软雅黑" panose="020B0503020204020204" pitchFamily="34" charset="-122"/>
                <a:ea typeface="微软雅黑" panose="020B0503020204020204" pitchFamily="34" charset="-122"/>
                <a:sym typeface="+mn-ea"/>
              </a:rPr>
              <a:t>，并提供相应的加成。</a:t>
            </a:r>
            <a:endParaRPr lang="en-US" altLang="zh-CN" dirty="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a:p>
            <a:r>
              <a:rPr lang="en-US" altLang="zh-CN" dirty="0">
                <a:solidFill>
                  <a:schemeClr val="bg1"/>
                </a:solidFill>
                <a:latin typeface="微软雅黑" panose="020B0503020204020204" pitchFamily="34" charset="-122"/>
                <a:ea typeface="微软雅黑" panose="020B0503020204020204" pitchFamily="34" charset="-122"/>
                <a:sym typeface="+mn-ea"/>
              </a:rPr>
              <a:t>· </a:t>
            </a:r>
            <a:r>
              <a:rPr lang="zh-CN" altLang="en-US" dirty="0">
                <a:solidFill>
                  <a:schemeClr val="bg1"/>
                </a:solidFill>
                <a:latin typeface="微软雅黑" panose="020B0503020204020204" pitchFamily="34" charset="-122"/>
                <a:ea typeface="微软雅黑" panose="020B0503020204020204" pitchFamily="34" charset="-122"/>
                <a:sym typeface="+mn-ea"/>
              </a:rPr>
              <a:t>根据角色基础能力值</a:t>
            </a:r>
            <a:r>
              <a:rPr lang="en-US" altLang="zh-CN" dirty="0">
                <a:solidFill>
                  <a:schemeClr val="bg1"/>
                </a:solidFill>
                <a:latin typeface="微软雅黑" panose="020B0503020204020204" pitchFamily="34" charset="-122"/>
                <a:ea typeface="微软雅黑" panose="020B0503020204020204" pitchFamily="34" charset="-122"/>
                <a:sym typeface="+mn-ea"/>
              </a:rPr>
              <a:t>+</a:t>
            </a:r>
            <a:r>
              <a:rPr lang="zh-CN" altLang="en-US" dirty="0">
                <a:solidFill>
                  <a:schemeClr val="bg1"/>
                </a:solidFill>
                <a:latin typeface="微软雅黑" panose="020B0503020204020204" pitchFamily="34" charset="-122"/>
                <a:ea typeface="微软雅黑" panose="020B0503020204020204" pitchFamily="34" charset="-122"/>
                <a:sym typeface="+mn-ea"/>
              </a:rPr>
              <a:t>效果修正（装备，任务，技能等因素）决定骰子数量</a:t>
            </a:r>
            <a:r>
              <a:rPr lang="zh-CN" altLang="en-US" dirty="0" smtClean="0">
                <a:solidFill>
                  <a:schemeClr val="bg1"/>
                </a:solidFill>
                <a:latin typeface="微软雅黑" panose="020B0503020204020204" pitchFamily="34" charset="-122"/>
                <a:ea typeface="微软雅黑" panose="020B0503020204020204" pitchFamily="34" charset="-122"/>
                <a:sym typeface="+mn-ea"/>
              </a:rPr>
              <a:t>。</a:t>
            </a:r>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p:txBody>
      </p:sp>
      <p:sp>
        <p:nvSpPr>
          <p:cNvPr id="16" name="矩形 15"/>
          <p:cNvSpPr/>
          <p:nvPr/>
        </p:nvSpPr>
        <p:spPr>
          <a:xfrm>
            <a:off x="2718859" y="2448321"/>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骰子数量</a:t>
            </a:r>
            <a:endParaRPr lang="en-US" altLang="zh-CN" dirty="0" smtClean="0"/>
          </a:p>
        </p:txBody>
      </p:sp>
      <p:sp>
        <p:nvSpPr>
          <p:cNvPr id="19" name="矩形 18"/>
          <p:cNvSpPr/>
          <p:nvPr/>
        </p:nvSpPr>
        <p:spPr>
          <a:xfrm>
            <a:off x="2718858" y="3500896"/>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烧卡</a:t>
            </a:r>
            <a:endParaRPr lang="en-US" altLang="zh-CN" dirty="0" smtClean="0"/>
          </a:p>
        </p:txBody>
      </p:sp>
      <p:sp>
        <p:nvSpPr>
          <p:cNvPr id="20" name="矩形 19"/>
          <p:cNvSpPr/>
          <p:nvPr/>
        </p:nvSpPr>
        <p:spPr>
          <a:xfrm>
            <a:off x="2718858" y="4553471"/>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投掷骰子</a:t>
            </a:r>
            <a:endParaRPr lang="en-US" altLang="zh-CN" dirty="0" smtClean="0"/>
          </a:p>
        </p:txBody>
      </p:sp>
      <p:sp>
        <p:nvSpPr>
          <p:cNvPr id="21" name="矩形 20"/>
          <p:cNvSpPr/>
          <p:nvPr/>
        </p:nvSpPr>
        <p:spPr>
          <a:xfrm>
            <a:off x="2718858" y="5606046"/>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诡计卡</a:t>
            </a:r>
            <a:endParaRPr lang="en-US" altLang="zh-CN" dirty="0" smtClean="0"/>
          </a:p>
        </p:txBody>
      </p:sp>
      <p:pic>
        <p:nvPicPr>
          <p:cNvPr id="14" name="Picture 3"/>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5289009" y="4283390"/>
            <a:ext cx="3291986" cy="2412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624667" y="3986508"/>
            <a:ext cx="1824262" cy="255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肘形连接符 5"/>
          <p:cNvCxnSpPr>
            <a:stCxn id="16" idx="3"/>
            <a:endCxn id="13" idx="1"/>
          </p:cNvCxnSpPr>
          <p:nvPr/>
        </p:nvCxnSpPr>
        <p:spPr>
          <a:xfrm flipV="1">
            <a:off x="4114800" y="2130210"/>
            <a:ext cx="1481111" cy="615476"/>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战斗阶段</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9" name="矩形 8"/>
          <p:cNvSpPr/>
          <p:nvPr/>
        </p:nvSpPr>
        <p:spPr>
          <a:xfrm>
            <a:off x="2718859" y="1402704"/>
            <a:ext cx="1395941" cy="5890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战斗行动</a:t>
            </a:r>
            <a:endParaRPr lang="zh-CN" altLang="en-US" dirty="0"/>
          </a:p>
        </p:txBody>
      </p:sp>
      <p:sp>
        <p:nvSpPr>
          <p:cNvPr id="13" name="矩形 12"/>
          <p:cNvSpPr/>
          <p:nvPr/>
        </p:nvSpPr>
        <p:spPr>
          <a:xfrm>
            <a:off x="5595912" y="1567470"/>
            <a:ext cx="4596051" cy="1200329"/>
          </a:xfrm>
          <a:prstGeom prst="rect">
            <a:avLst/>
          </a:prstGeom>
        </p:spPr>
        <p:style>
          <a:lnRef idx="1">
            <a:schemeClr val="dk1"/>
          </a:lnRef>
          <a:fillRef idx="2">
            <a:schemeClr val="dk1"/>
          </a:fillRef>
          <a:effectRef idx="1">
            <a:schemeClr val="dk1"/>
          </a:effectRef>
          <a:fontRef idx="minor">
            <a:schemeClr val="dk1"/>
          </a:fontRef>
        </p:style>
        <p:txBody>
          <a:bodyPr wrap="square">
            <a:spAutoFit/>
          </a:bodyPr>
          <a:lstStyle/>
          <a:p>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r>
              <a:rPr lang="en-US" altLang="zh-CN" dirty="0" smtClean="0">
                <a:solidFill>
                  <a:schemeClr val="bg1"/>
                </a:solidFill>
                <a:latin typeface="微软雅黑" panose="020B0503020204020204" pitchFamily="34" charset="-122"/>
                <a:ea typeface="微软雅黑" panose="020B0503020204020204" pitchFamily="34" charset="-122"/>
                <a:sym typeface="+mn-ea"/>
              </a:rPr>
              <a:t>· </a:t>
            </a:r>
            <a:r>
              <a:rPr lang="zh-CN" altLang="en-US" dirty="0" smtClean="0">
                <a:solidFill>
                  <a:schemeClr val="bg1"/>
                </a:solidFill>
                <a:latin typeface="微软雅黑" panose="020B0503020204020204" pitchFamily="34" charset="-122"/>
                <a:ea typeface="微软雅黑" panose="020B0503020204020204" pitchFamily="34" charset="-122"/>
                <a:sym typeface="+mn-ea"/>
              </a:rPr>
              <a:t>双方玩家开始通过弃牌的形式</a:t>
            </a:r>
            <a:r>
              <a:rPr lang="zh-CN" altLang="en-US" b="1" dirty="0" smtClean="0">
                <a:solidFill>
                  <a:schemeClr val="bg1"/>
                </a:solidFill>
                <a:latin typeface="微软雅黑" panose="020B0503020204020204" pitchFamily="34" charset="-122"/>
                <a:ea typeface="微软雅黑" panose="020B0503020204020204" pitchFamily="34" charset="-122"/>
                <a:sym typeface="+mn-ea"/>
              </a:rPr>
              <a:t>烧卡</a:t>
            </a:r>
            <a:r>
              <a:rPr lang="zh-CN" altLang="en-US" dirty="0" smtClean="0">
                <a:solidFill>
                  <a:schemeClr val="bg1"/>
                </a:solidFill>
                <a:latin typeface="微软雅黑" panose="020B0503020204020204" pitchFamily="34" charset="-122"/>
                <a:ea typeface="微软雅黑" panose="020B0503020204020204" pitchFamily="34" charset="-122"/>
                <a:sym typeface="+mn-ea"/>
              </a:rPr>
              <a:t>，</a:t>
            </a:r>
            <a:r>
              <a:rPr lang="zh-CN" altLang="en-US" dirty="0">
                <a:solidFill>
                  <a:schemeClr val="bg1"/>
                </a:solidFill>
                <a:latin typeface="微软雅黑" panose="020B0503020204020204" pitchFamily="34" charset="-122"/>
                <a:ea typeface="微软雅黑" panose="020B0503020204020204" pitchFamily="34" charset="-122"/>
                <a:sym typeface="+mn-ea"/>
              </a:rPr>
              <a:t>锁定骰子图标</a:t>
            </a:r>
            <a:r>
              <a:rPr lang="zh-CN" altLang="en-US" dirty="0" smtClean="0">
                <a:solidFill>
                  <a:schemeClr val="bg1"/>
                </a:solidFill>
                <a:latin typeface="微软雅黑" panose="020B0503020204020204" pitchFamily="34" charset="-122"/>
                <a:ea typeface="微软雅黑" panose="020B0503020204020204" pitchFamily="34" charset="-122"/>
                <a:sym typeface="+mn-ea"/>
              </a:rPr>
              <a:t>。</a:t>
            </a:r>
            <a:endParaRPr lang="en-US" altLang="zh-CN" dirty="0">
              <a:solidFill>
                <a:schemeClr val="bg1"/>
              </a:solidFill>
              <a:latin typeface="微软雅黑" panose="020B0503020204020204" pitchFamily="34" charset="-122"/>
              <a:ea typeface="微软雅黑" panose="020B0503020204020204" pitchFamily="34" charset="-122"/>
              <a:sym typeface="+mn-ea"/>
            </a:endParaRPr>
          </a:p>
          <a:p>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16" name="矩形 15"/>
          <p:cNvSpPr/>
          <p:nvPr/>
        </p:nvSpPr>
        <p:spPr>
          <a:xfrm>
            <a:off x="2718859" y="2448321"/>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骰子数量</a:t>
            </a:r>
            <a:endParaRPr lang="en-US" altLang="zh-CN" dirty="0" smtClean="0"/>
          </a:p>
        </p:txBody>
      </p:sp>
      <p:sp>
        <p:nvSpPr>
          <p:cNvPr id="19" name="矩形 18"/>
          <p:cNvSpPr/>
          <p:nvPr/>
        </p:nvSpPr>
        <p:spPr>
          <a:xfrm>
            <a:off x="2718858" y="3500896"/>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烧卡</a:t>
            </a:r>
            <a:endParaRPr lang="en-US" altLang="zh-CN" dirty="0" smtClean="0"/>
          </a:p>
        </p:txBody>
      </p:sp>
      <p:sp>
        <p:nvSpPr>
          <p:cNvPr id="20" name="矩形 19"/>
          <p:cNvSpPr/>
          <p:nvPr/>
        </p:nvSpPr>
        <p:spPr>
          <a:xfrm>
            <a:off x="2718858" y="4553471"/>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投掷骰子</a:t>
            </a:r>
            <a:endParaRPr lang="en-US" altLang="zh-CN" dirty="0" smtClean="0"/>
          </a:p>
        </p:txBody>
      </p:sp>
      <p:sp>
        <p:nvSpPr>
          <p:cNvPr id="21" name="矩形 20"/>
          <p:cNvSpPr/>
          <p:nvPr/>
        </p:nvSpPr>
        <p:spPr>
          <a:xfrm>
            <a:off x="2718858" y="5606046"/>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诡计卡</a:t>
            </a:r>
            <a:endParaRPr lang="en-US" altLang="zh-CN" dirty="0" smtClean="0"/>
          </a:p>
        </p:txBody>
      </p:sp>
      <p:cxnSp>
        <p:nvCxnSpPr>
          <p:cNvPr id="6" name="肘形连接符 5"/>
          <p:cNvCxnSpPr>
            <a:stCxn id="19" idx="3"/>
            <a:endCxn id="13" idx="1"/>
          </p:cNvCxnSpPr>
          <p:nvPr/>
        </p:nvCxnSpPr>
        <p:spPr>
          <a:xfrm flipV="1">
            <a:off x="4114799" y="2167635"/>
            <a:ext cx="1481113" cy="1630626"/>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pic>
        <p:nvPicPr>
          <p:cNvPr id="22" name="Picture 2"/>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rot="21374004">
            <a:off x="5878719" y="3421792"/>
            <a:ext cx="4370809" cy="34528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4</a:t>
            </a:r>
          </a:p>
        </p:txBody>
      </p:sp>
      <p:sp>
        <p:nvSpPr>
          <p:cNvPr id="3" name="矩形 2"/>
          <p:cNvSpPr/>
          <p:nvPr/>
        </p:nvSpPr>
        <p:spPr>
          <a:xfrm>
            <a:off x="1401808" y="506133"/>
            <a:ext cx="1210588"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战斗演示</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pic>
        <p:nvPicPr>
          <p:cNvPr id="6" name="战斗演示.mp4">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2576168" y="1029970"/>
            <a:ext cx="7143750" cy="53530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80000">
              <a:schemeClr val="tx1"/>
            </a:gs>
            <a:gs pos="100000">
              <a:srgbClr val="FF1111"/>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7" name="椭圆 16"/>
          <p:cNvSpPr/>
          <p:nvPr/>
        </p:nvSpPr>
        <p:spPr>
          <a:xfrm>
            <a:off x="-1226820" y="-1346917"/>
            <a:ext cx="2453640" cy="24536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235" y="314138"/>
            <a:ext cx="792585" cy="79258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MH_Others_1"/>
          <p:cNvSpPr txBox="1"/>
          <p:nvPr>
            <p:custDataLst>
              <p:tags r:id="rId1"/>
            </p:custDataLst>
          </p:nvPr>
        </p:nvSpPr>
        <p:spPr>
          <a:xfrm>
            <a:off x="394335" y="522605"/>
            <a:ext cx="1205865" cy="507365"/>
          </a:xfrm>
          <a:prstGeom prst="rect">
            <a:avLst/>
          </a:prstGeom>
          <a:noFill/>
        </p:spPr>
        <p:txBody>
          <a:bodyPr wrap="square" rtlCol="0">
            <a:noAutofit/>
          </a:bodyPr>
          <a:lstStyle/>
          <a:p>
            <a:pPr algn="l"/>
            <a:r>
              <a:rPr lang="en-US" altLang="zh-CN" sz="170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PART 3</a:t>
            </a:r>
          </a:p>
        </p:txBody>
      </p:sp>
      <p:sp>
        <p:nvSpPr>
          <p:cNvPr id="3" name="矩形 2"/>
          <p:cNvSpPr/>
          <p:nvPr/>
        </p:nvSpPr>
        <p:spPr>
          <a:xfrm>
            <a:off x="1401808" y="506133"/>
            <a:ext cx="1210588" cy="400110"/>
          </a:xfrm>
          <a:prstGeom prst="rect">
            <a:avLst/>
          </a:prstGeom>
        </p:spPr>
        <p:txBody>
          <a:bodyPr wrap="none">
            <a:spAutoFit/>
          </a:bodyPr>
          <a:lstStyle/>
          <a:p>
            <a:pPr algn="l"/>
            <a:r>
              <a:rPr lang="zh-CN" altLang="en-US" sz="2000" b="1" dirty="0" smtClean="0">
                <a:solidFill>
                  <a:schemeClr val="bg1"/>
                </a:solidFill>
                <a:latin typeface="微软雅黑" panose="020B0503020204020204" pitchFamily="34" charset="-122"/>
                <a:ea typeface="微软雅黑" panose="020B0503020204020204" pitchFamily="34" charset="-122"/>
                <a:sym typeface="+mn-ea"/>
              </a:rPr>
              <a:t>战斗阶段</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9" name="矩形 8"/>
          <p:cNvSpPr/>
          <p:nvPr/>
        </p:nvSpPr>
        <p:spPr>
          <a:xfrm>
            <a:off x="2718859" y="1402704"/>
            <a:ext cx="1395941" cy="5890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战斗行动</a:t>
            </a:r>
            <a:endParaRPr lang="zh-CN" altLang="en-US" dirty="0"/>
          </a:p>
        </p:txBody>
      </p:sp>
      <p:sp>
        <p:nvSpPr>
          <p:cNvPr id="13" name="矩形 12"/>
          <p:cNvSpPr/>
          <p:nvPr/>
        </p:nvSpPr>
        <p:spPr>
          <a:xfrm>
            <a:off x="5595909" y="926170"/>
            <a:ext cx="5436268" cy="5632311"/>
          </a:xfrm>
          <a:prstGeom prst="rect">
            <a:avLst/>
          </a:prstGeom>
        </p:spPr>
        <p:style>
          <a:lnRef idx="1">
            <a:schemeClr val="dk1"/>
          </a:lnRef>
          <a:fillRef idx="2">
            <a:schemeClr val="dk1"/>
          </a:fillRef>
          <a:effectRef idx="1">
            <a:schemeClr val="dk1"/>
          </a:effectRef>
          <a:fontRef idx="minor">
            <a:schemeClr val="dk1"/>
          </a:fontRef>
        </p:style>
        <p:txBody>
          <a:bodyPr wrap="square">
            <a:spAutoFit/>
          </a:bodyPr>
          <a:lstStyle/>
          <a:p>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r>
              <a:rPr lang="en-US" altLang="zh-CN" dirty="0">
                <a:solidFill>
                  <a:schemeClr val="bg1"/>
                </a:solidFill>
                <a:latin typeface="微软雅黑" panose="020B0503020204020204" pitchFamily="34" charset="-122"/>
                <a:ea typeface="微软雅黑" panose="020B0503020204020204" pitchFamily="34" charset="-122"/>
                <a:sym typeface="+mn-ea"/>
              </a:rPr>
              <a:t>· </a:t>
            </a:r>
            <a:r>
              <a:rPr lang="zh-CN" altLang="en-US" dirty="0" smtClean="0">
                <a:solidFill>
                  <a:schemeClr val="bg1"/>
                </a:solidFill>
                <a:latin typeface="微软雅黑" panose="020B0503020204020204" pitchFamily="34" charset="-122"/>
                <a:ea typeface="微软雅黑" panose="020B0503020204020204" pitchFamily="34" charset="-122"/>
                <a:sym typeface="+mn-ea"/>
              </a:rPr>
              <a:t>进入诡计阶段。</a:t>
            </a:r>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a:p>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r>
              <a:rPr lang="en-US" altLang="zh-CN" dirty="0" smtClean="0">
                <a:solidFill>
                  <a:schemeClr val="bg1"/>
                </a:solidFill>
                <a:latin typeface="微软雅黑" panose="020B0503020204020204" pitchFamily="34" charset="-122"/>
                <a:ea typeface="微软雅黑" panose="020B0503020204020204" pitchFamily="34" charset="-122"/>
                <a:sym typeface="+mn-ea"/>
              </a:rPr>
              <a:t>· </a:t>
            </a:r>
            <a:r>
              <a:rPr lang="zh-CN" altLang="en-US" dirty="0" smtClean="0">
                <a:solidFill>
                  <a:schemeClr val="bg1"/>
                </a:solidFill>
                <a:latin typeface="微软雅黑" panose="020B0503020204020204" pitchFamily="34" charset="-122"/>
                <a:ea typeface="微软雅黑" panose="020B0503020204020204" pitchFamily="34" charset="-122"/>
                <a:sym typeface="+mn-ea"/>
              </a:rPr>
              <a:t>双方各自</a:t>
            </a:r>
            <a:r>
              <a:rPr lang="zh-CN" altLang="en-US" dirty="0" smtClean="0">
                <a:solidFill>
                  <a:schemeClr val="bg1"/>
                </a:solidFill>
                <a:latin typeface="微软雅黑" panose="020B0503020204020204" pitchFamily="34" charset="-122"/>
                <a:ea typeface="微软雅黑" panose="020B0503020204020204" pitchFamily="34" charset="-122"/>
                <a:sym typeface="+mn-ea"/>
              </a:rPr>
              <a:t>打出</a:t>
            </a:r>
            <a:r>
              <a:rPr lang="zh-CN" altLang="en-US" dirty="0">
                <a:solidFill>
                  <a:schemeClr val="bg1"/>
                </a:solidFill>
                <a:latin typeface="微软雅黑" panose="020B0503020204020204" pitchFamily="34" charset="-122"/>
                <a:ea typeface="微软雅黑" panose="020B0503020204020204" pitchFamily="34" charset="-122"/>
                <a:sym typeface="+mn-ea"/>
              </a:rPr>
              <a:t>诡计卡改变投掷的结果</a:t>
            </a:r>
            <a:r>
              <a:rPr lang="zh-CN" altLang="en-US" dirty="0" smtClean="0">
                <a:solidFill>
                  <a:schemeClr val="bg1"/>
                </a:solidFill>
                <a:latin typeface="微软雅黑" panose="020B0503020204020204" pitchFamily="34" charset="-122"/>
                <a:ea typeface="微软雅黑" panose="020B0503020204020204" pitchFamily="34" charset="-122"/>
                <a:sym typeface="+mn-ea"/>
              </a:rPr>
              <a:t>。并立刻结算</a:t>
            </a:r>
            <a:endParaRPr lang="en-US" altLang="zh-CN" dirty="0">
              <a:solidFill>
                <a:schemeClr val="bg1"/>
              </a:solidFill>
              <a:latin typeface="微软雅黑" panose="020B0503020204020204" pitchFamily="34" charset="-122"/>
              <a:ea typeface="微软雅黑" panose="020B0503020204020204" pitchFamily="34" charset="-122"/>
              <a:sym typeface="+mn-ea"/>
            </a:endParaRPr>
          </a:p>
          <a:p>
            <a:r>
              <a:rPr lang="zh-CN" altLang="en-US" dirty="0">
                <a:solidFill>
                  <a:schemeClr val="bg1"/>
                </a:solidFill>
                <a:latin typeface="微软雅黑" panose="020B0503020204020204" pitchFamily="34" charset="-122"/>
                <a:ea typeface="微软雅黑" panose="020B0503020204020204" pitchFamily="34" charset="-122"/>
                <a:sym typeface="+mn-ea"/>
              </a:rPr>
              <a:t>（如：加投</a:t>
            </a:r>
            <a:r>
              <a:rPr lang="en-US" altLang="zh-CN" dirty="0">
                <a:solidFill>
                  <a:schemeClr val="bg1"/>
                </a:solidFill>
                <a:latin typeface="微软雅黑" panose="020B0503020204020204" pitchFamily="34" charset="-122"/>
                <a:ea typeface="微软雅黑" panose="020B0503020204020204" pitchFamily="34" charset="-122"/>
                <a:sym typeface="+mn-ea"/>
              </a:rPr>
              <a:t>2</a:t>
            </a:r>
            <a:r>
              <a:rPr lang="zh-CN" altLang="en-US" dirty="0">
                <a:solidFill>
                  <a:schemeClr val="bg1"/>
                </a:solidFill>
                <a:latin typeface="微软雅黑" panose="020B0503020204020204" pitchFamily="34" charset="-122"/>
                <a:ea typeface="微软雅黑" panose="020B0503020204020204" pitchFamily="34" charset="-122"/>
                <a:sym typeface="+mn-ea"/>
              </a:rPr>
              <a:t>个骰子、将</a:t>
            </a:r>
            <a:r>
              <a:rPr lang="en-US" altLang="zh-CN" dirty="0">
                <a:solidFill>
                  <a:schemeClr val="bg1"/>
                </a:solidFill>
                <a:latin typeface="微软雅黑" panose="020B0503020204020204" pitchFamily="34" charset="-122"/>
                <a:ea typeface="微软雅黑" panose="020B0503020204020204" pitchFamily="34" charset="-122"/>
                <a:sym typeface="+mn-ea"/>
              </a:rPr>
              <a:t>2</a:t>
            </a:r>
            <a:r>
              <a:rPr lang="zh-CN" altLang="en-US" dirty="0">
                <a:solidFill>
                  <a:schemeClr val="bg1"/>
                </a:solidFill>
                <a:latin typeface="微软雅黑" panose="020B0503020204020204" pitchFamily="34" charset="-122"/>
                <a:ea typeface="微软雅黑" panose="020B0503020204020204" pitchFamily="34" charset="-122"/>
                <a:sym typeface="+mn-ea"/>
              </a:rPr>
              <a:t>个太阳改变为月亮、减少对手</a:t>
            </a:r>
            <a:r>
              <a:rPr lang="en-US" altLang="zh-CN" dirty="0">
                <a:solidFill>
                  <a:schemeClr val="bg1"/>
                </a:solidFill>
                <a:latin typeface="微软雅黑" panose="020B0503020204020204" pitchFamily="34" charset="-122"/>
                <a:ea typeface="微软雅黑" panose="020B0503020204020204" pitchFamily="34" charset="-122"/>
                <a:sym typeface="+mn-ea"/>
              </a:rPr>
              <a:t>1</a:t>
            </a:r>
            <a:r>
              <a:rPr lang="zh-CN" altLang="en-US" dirty="0">
                <a:solidFill>
                  <a:schemeClr val="bg1"/>
                </a:solidFill>
                <a:latin typeface="微软雅黑" panose="020B0503020204020204" pitchFamily="34" charset="-122"/>
                <a:ea typeface="微软雅黑" panose="020B0503020204020204" pitchFamily="34" charset="-122"/>
                <a:sym typeface="+mn-ea"/>
              </a:rPr>
              <a:t>个防御。）</a:t>
            </a:r>
            <a:endParaRPr lang="en-US" altLang="zh-CN" dirty="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a:p>
            <a:r>
              <a:rPr lang="zh-CN" altLang="en-US" dirty="0">
                <a:solidFill>
                  <a:schemeClr val="bg1"/>
                </a:solidFill>
                <a:latin typeface="微软雅黑" panose="020B0503020204020204" pitchFamily="34" charset="-122"/>
                <a:ea typeface="微软雅黑" panose="020B0503020204020204" pitchFamily="34" charset="-122"/>
                <a:sym typeface="+mn-ea"/>
              </a:rPr>
              <a:t> </a:t>
            </a:r>
            <a:r>
              <a:rPr lang="en-US" altLang="zh-CN" dirty="0">
                <a:solidFill>
                  <a:schemeClr val="bg1"/>
                </a:solidFill>
                <a:latin typeface="微软雅黑" panose="020B0503020204020204" pitchFamily="34" charset="-122"/>
                <a:ea typeface="微软雅黑" panose="020B0503020204020204" pitchFamily="34" charset="-122"/>
                <a:sym typeface="+mn-ea"/>
              </a:rPr>
              <a:t>· </a:t>
            </a:r>
            <a:r>
              <a:rPr lang="zh-CN" altLang="en-US" dirty="0" smtClean="0">
                <a:solidFill>
                  <a:schemeClr val="bg1"/>
                </a:solidFill>
                <a:latin typeface="微软雅黑" panose="020B0503020204020204" pitchFamily="34" charset="-122"/>
                <a:ea typeface="微软雅黑" panose="020B0503020204020204" pitchFamily="34" charset="-122"/>
                <a:sym typeface="+mn-ea"/>
              </a:rPr>
              <a:t>各自只有很短的时间决定是否打出诡计卡，打出后时间刷新。</a:t>
            </a:r>
            <a:endParaRPr lang="en-US" altLang="zh-CN" dirty="0" smtClean="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a:p>
            <a:r>
              <a:rPr lang="en-US" altLang="zh-CN" dirty="0" smtClean="0">
                <a:solidFill>
                  <a:schemeClr val="bg1"/>
                </a:solidFill>
                <a:latin typeface="微软雅黑" panose="020B0503020204020204" pitchFamily="34" charset="-122"/>
                <a:ea typeface="微软雅黑" panose="020B0503020204020204" pitchFamily="34" charset="-122"/>
                <a:sym typeface="+mn-ea"/>
              </a:rPr>
              <a:t> · </a:t>
            </a:r>
            <a:r>
              <a:rPr lang="zh-CN" altLang="en-US" dirty="0" smtClean="0">
                <a:solidFill>
                  <a:schemeClr val="bg1"/>
                </a:solidFill>
                <a:latin typeface="微软雅黑" panose="020B0503020204020204" pitchFamily="34" charset="-122"/>
                <a:ea typeface="微软雅黑" panose="020B0503020204020204" pitchFamily="34" charset="-122"/>
                <a:sym typeface="+mn-ea"/>
              </a:rPr>
              <a:t>如果一方在时限内没有打出诡计卡，则在本回合之后时间也无法再打出任何卡牌。时限没有耗尽的一方可以继续打出卡牌。</a:t>
            </a:r>
            <a:endParaRPr lang="en-US" altLang="zh-CN" dirty="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a:p>
            <a:r>
              <a:rPr lang="zh-CN" altLang="en-US" dirty="0">
                <a:solidFill>
                  <a:schemeClr val="bg1"/>
                </a:solidFill>
                <a:latin typeface="微软雅黑" panose="020B0503020204020204" pitchFamily="34" charset="-122"/>
                <a:ea typeface="微软雅黑" panose="020B0503020204020204" pitchFamily="34" charset="-122"/>
                <a:sym typeface="+mn-ea"/>
              </a:rPr>
              <a:t> </a:t>
            </a:r>
            <a:r>
              <a:rPr lang="en-US" altLang="zh-CN" dirty="0">
                <a:solidFill>
                  <a:schemeClr val="bg1"/>
                </a:solidFill>
                <a:latin typeface="微软雅黑" panose="020B0503020204020204" pitchFamily="34" charset="-122"/>
                <a:ea typeface="微软雅黑" panose="020B0503020204020204" pitchFamily="34" charset="-122"/>
                <a:sym typeface="+mn-ea"/>
              </a:rPr>
              <a:t>· </a:t>
            </a:r>
            <a:r>
              <a:rPr lang="zh-CN" altLang="en-US" dirty="0" smtClean="0">
                <a:solidFill>
                  <a:schemeClr val="bg1"/>
                </a:solidFill>
                <a:latin typeface="微软雅黑" panose="020B0503020204020204" pitchFamily="34" charset="-122"/>
                <a:ea typeface="微软雅黑" panose="020B0503020204020204" pitchFamily="34" charset="-122"/>
                <a:sym typeface="+mn-ea"/>
              </a:rPr>
              <a:t>双方时限结束</a:t>
            </a:r>
            <a:r>
              <a:rPr lang="zh-CN" altLang="en-US" dirty="0">
                <a:solidFill>
                  <a:schemeClr val="bg1"/>
                </a:solidFill>
                <a:latin typeface="微软雅黑" panose="020B0503020204020204" pitchFamily="34" charset="-122"/>
                <a:ea typeface="微软雅黑" panose="020B0503020204020204" pitchFamily="34" charset="-122"/>
                <a:sym typeface="+mn-ea"/>
              </a:rPr>
              <a:t>后结算最终投掷结果。</a:t>
            </a:r>
            <a:endParaRPr lang="en-US" altLang="zh-CN" dirty="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a:p>
            <a:r>
              <a:rPr lang="en-US" altLang="zh-CN" dirty="0">
                <a:solidFill>
                  <a:schemeClr val="bg1"/>
                </a:solidFill>
                <a:latin typeface="微软雅黑" panose="020B0503020204020204" pitchFamily="34" charset="-122"/>
                <a:ea typeface="微软雅黑" panose="020B0503020204020204" pitchFamily="34" charset="-122"/>
                <a:sym typeface="+mn-ea"/>
              </a:rPr>
              <a:t> · </a:t>
            </a:r>
            <a:r>
              <a:rPr lang="zh-CN" altLang="en-US" dirty="0">
                <a:solidFill>
                  <a:schemeClr val="bg1"/>
                </a:solidFill>
                <a:latin typeface="微软雅黑" panose="020B0503020204020204" pitchFamily="34" charset="-122"/>
                <a:ea typeface="微软雅黑" panose="020B0503020204020204" pitchFamily="34" charset="-122"/>
                <a:sym typeface="+mn-ea"/>
              </a:rPr>
              <a:t>通过烧卡锁定的骰子结果无法改变。</a:t>
            </a:r>
            <a:endParaRPr lang="en-US" altLang="zh-CN" dirty="0">
              <a:solidFill>
                <a:schemeClr val="bg1"/>
              </a:solidFill>
              <a:latin typeface="微软雅黑" panose="020B0503020204020204" pitchFamily="34" charset="-122"/>
              <a:ea typeface="微软雅黑" panose="020B0503020204020204" pitchFamily="34" charset="-122"/>
              <a:sym typeface="+mn-ea"/>
            </a:endParaRPr>
          </a:p>
          <a:p>
            <a:endParaRPr lang="en-US" altLang="zh-CN" dirty="0">
              <a:solidFill>
                <a:schemeClr val="bg1"/>
              </a:solidFill>
              <a:latin typeface="微软雅黑" panose="020B0503020204020204" pitchFamily="34" charset="-122"/>
              <a:ea typeface="微软雅黑" panose="020B0503020204020204" pitchFamily="34" charset="-122"/>
              <a:sym typeface="+mn-ea"/>
            </a:endParaRPr>
          </a:p>
        </p:txBody>
      </p:sp>
      <p:sp>
        <p:nvSpPr>
          <p:cNvPr id="16" name="矩形 15"/>
          <p:cNvSpPr/>
          <p:nvPr/>
        </p:nvSpPr>
        <p:spPr>
          <a:xfrm>
            <a:off x="2718859" y="2448321"/>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骰子数量</a:t>
            </a:r>
            <a:endParaRPr lang="en-US" altLang="zh-CN" dirty="0" smtClean="0"/>
          </a:p>
        </p:txBody>
      </p:sp>
      <p:sp>
        <p:nvSpPr>
          <p:cNvPr id="19" name="矩形 18"/>
          <p:cNvSpPr/>
          <p:nvPr/>
        </p:nvSpPr>
        <p:spPr>
          <a:xfrm>
            <a:off x="2718858" y="3500896"/>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烧卡</a:t>
            </a:r>
            <a:endParaRPr lang="en-US" altLang="zh-CN" dirty="0" smtClean="0"/>
          </a:p>
        </p:txBody>
      </p:sp>
      <p:sp>
        <p:nvSpPr>
          <p:cNvPr id="20" name="矩形 19"/>
          <p:cNvSpPr/>
          <p:nvPr/>
        </p:nvSpPr>
        <p:spPr>
          <a:xfrm>
            <a:off x="2718858" y="4553471"/>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投掷骰子</a:t>
            </a:r>
            <a:endParaRPr lang="en-US" altLang="zh-CN" dirty="0" smtClean="0"/>
          </a:p>
        </p:txBody>
      </p:sp>
      <p:sp>
        <p:nvSpPr>
          <p:cNvPr id="21" name="矩形 20"/>
          <p:cNvSpPr/>
          <p:nvPr/>
        </p:nvSpPr>
        <p:spPr>
          <a:xfrm>
            <a:off x="2718858" y="5606046"/>
            <a:ext cx="1395941" cy="59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诡计卡</a:t>
            </a:r>
            <a:endParaRPr lang="en-US" altLang="zh-CN" dirty="0" smtClean="0"/>
          </a:p>
        </p:txBody>
      </p:sp>
      <p:cxnSp>
        <p:nvCxnSpPr>
          <p:cNvPr id="6" name="肘形连接符 5"/>
          <p:cNvCxnSpPr>
            <a:stCxn id="21" idx="3"/>
            <a:endCxn id="13" idx="1"/>
          </p:cNvCxnSpPr>
          <p:nvPr/>
        </p:nvCxnSpPr>
        <p:spPr>
          <a:xfrm flipV="1">
            <a:off x="4114799" y="3742326"/>
            <a:ext cx="1481110" cy="2161085"/>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10.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11.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12.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13.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14.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15.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16.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17.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18.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2.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3.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4.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5.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6.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7.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8.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9.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1055</TotalTime>
  <Words>1186</Words>
  <Application>Microsoft Office PowerPoint</Application>
  <PresentationFormat>自定义</PresentationFormat>
  <Paragraphs>201</Paragraphs>
  <Slides>18</Slides>
  <Notes>18</Notes>
  <HiddenSlides>0</HiddenSlides>
  <MMClips>1</MMClips>
  <ScaleCrop>false</ScaleCrop>
  <HeadingPairs>
    <vt:vector size="4" baseType="variant">
      <vt:variant>
        <vt:lpstr>主题</vt:lpstr>
      </vt:variant>
      <vt:variant>
        <vt:i4>1</vt:i4>
      </vt:variant>
      <vt:variant>
        <vt:lpstr>幻灯片标题</vt:lpstr>
      </vt:variant>
      <vt:variant>
        <vt:i4>18</vt:i4>
      </vt:variant>
    </vt:vector>
  </HeadingPairs>
  <TitlesOfParts>
    <vt:vector size="19" baseType="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蓝绿简洁</dc:title>
  <dc:creator>第一PPT</dc:creator>
  <cp:keywords>www.1ppt.com</cp:keywords>
  <cp:lastModifiedBy>111</cp:lastModifiedBy>
  <cp:revision>464</cp:revision>
  <dcterms:created xsi:type="dcterms:W3CDTF">2016-01-19T08:46:00Z</dcterms:created>
  <dcterms:modified xsi:type="dcterms:W3CDTF">2019-05-06T06:09:43Z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

<file path=docProps/thumbnail.jpeg>
</file>